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6" r:id="rId1"/>
  </p:sldMasterIdLst>
  <p:notesMasterIdLst>
    <p:notesMasterId r:id="rId18"/>
  </p:notesMasterIdLst>
  <p:handoutMasterIdLst>
    <p:handoutMasterId r:id="rId19"/>
  </p:handoutMasterIdLst>
  <p:sldIdLst>
    <p:sldId id="272" r:id="rId2"/>
    <p:sldId id="257" r:id="rId3"/>
    <p:sldId id="271" r:id="rId4"/>
    <p:sldId id="258" r:id="rId5"/>
    <p:sldId id="273" r:id="rId6"/>
    <p:sldId id="265" r:id="rId7"/>
    <p:sldId id="275" r:id="rId8"/>
    <p:sldId id="277" r:id="rId9"/>
    <p:sldId id="266" r:id="rId10"/>
    <p:sldId id="278" r:id="rId11"/>
    <p:sldId id="267" r:id="rId12"/>
    <p:sldId id="280" r:id="rId13"/>
    <p:sldId id="281" r:id="rId14"/>
    <p:sldId id="269" r:id="rId15"/>
    <p:sldId id="282" r:id="rId16"/>
    <p:sldId id="264" r:id="rId17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6E7"/>
    <a:srgbClr val="295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4662" autoAdjust="0"/>
  </p:normalViewPr>
  <p:slideViewPr>
    <p:cSldViewPr snapToGrid="0" snapToObjects="1">
      <p:cViewPr varScale="1">
        <p:scale>
          <a:sx n="63" d="100"/>
          <a:sy n="63" d="100"/>
        </p:scale>
        <p:origin x="138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-493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24BE2-9A27-C446-9424-F573052554E6}" type="datetime1">
              <a:rPr lang="es-ES" smtClean="0"/>
              <a:pPr/>
              <a:t>15/11/2019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55508-806C-9042-8001-D925212B929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617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303B8-7AC8-144F-B336-6CC9DDF55230}" type="datetime1">
              <a:rPr lang="es-ES" smtClean="0"/>
              <a:pPr/>
              <a:t>15/11/2019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BFCA8-18DF-3B47-AAEA-11C86E3D6C8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11863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BFCA8-18DF-3B47-AAEA-11C86E3D6C8D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563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10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hyperlink" Target="http://www.itainnova.es" TargetMode="External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 userDrawn="1"/>
        </p:nvSpPr>
        <p:spPr>
          <a:xfrm>
            <a:off x="0" y="6185650"/>
            <a:ext cx="9144000" cy="672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Título 35"/>
          <p:cNvSpPr>
            <a:spLocks noGrp="1"/>
          </p:cNvSpPr>
          <p:nvPr>
            <p:ph type="title"/>
          </p:nvPr>
        </p:nvSpPr>
        <p:spPr>
          <a:xfrm>
            <a:off x="3032491" y="3547373"/>
            <a:ext cx="5900492" cy="1143000"/>
          </a:xfrm>
          <a:prstGeom prst="rect">
            <a:avLst/>
          </a:prstGeom>
        </p:spPr>
        <p:txBody>
          <a:bodyPr vert="horz"/>
          <a:lstStyle>
            <a:lvl1pPr>
              <a:defRPr sz="2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25" y="2714351"/>
            <a:ext cx="5900858" cy="82207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s-ES_tradnl" dirty="0"/>
              <a:t>Clic para editar subtítulo </a:t>
            </a:r>
            <a:endParaRPr lang="es-ES" dirty="0"/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3032125" y="4838330"/>
            <a:ext cx="59008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</a:rPr>
              <a:t>Actividades de investigación subvencionadas por el Gobierno de Aragón</a:t>
            </a:r>
          </a:p>
        </p:txBody>
      </p:sp>
      <p:grpSp>
        <p:nvGrpSpPr>
          <p:cNvPr id="13" name="12 Grupo"/>
          <p:cNvGrpSpPr/>
          <p:nvPr userDrawn="1"/>
        </p:nvGrpSpPr>
        <p:grpSpPr>
          <a:xfrm>
            <a:off x="327264" y="6346518"/>
            <a:ext cx="2938518" cy="443353"/>
            <a:chOff x="327264" y="6185650"/>
            <a:chExt cx="3888918" cy="586745"/>
          </a:xfrm>
        </p:grpSpPr>
        <p:pic>
          <p:nvPicPr>
            <p:cNvPr id="14" name="Imagen 2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264" y="6185650"/>
              <a:ext cx="704094" cy="586745"/>
            </a:xfrm>
            <a:prstGeom prst="rect">
              <a:avLst/>
            </a:prstGeom>
          </p:spPr>
        </p:pic>
        <p:sp>
          <p:nvSpPr>
            <p:cNvPr id="15" name="Rectángulo 43"/>
            <p:cNvSpPr/>
            <p:nvPr userDrawn="1"/>
          </p:nvSpPr>
          <p:spPr>
            <a:xfrm>
              <a:off x="1036006" y="6275494"/>
              <a:ext cx="31801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800" b="1" dirty="0">
                  <a:solidFill>
                    <a:schemeClr val="bg1"/>
                  </a:solidFill>
                </a:rPr>
                <a:t>Construyendo Europa desde Aragón</a:t>
              </a:r>
            </a:p>
            <a:p>
              <a:r>
                <a:rPr lang="es-ES" sz="800" dirty="0">
                  <a:solidFill>
                    <a:schemeClr val="bg1"/>
                  </a:solidFill>
                </a:rPr>
                <a:t>Fondo Europeo de Desarrollo Regional</a:t>
              </a:r>
              <a:r>
                <a:rPr lang="es-ES" sz="800" baseline="0" dirty="0">
                  <a:solidFill>
                    <a:schemeClr val="bg1"/>
                  </a:solidFill>
                </a:rPr>
                <a:t> (FEDER)</a:t>
              </a:r>
              <a:endParaRPr lang="es-ES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15 Imagen" descr="gobierno negro negativo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1855" y="6346518"/>
            <a:ext cx="1492348" cy="355791"/>
          </a:xfrm>
          <a:prstGeom prst="rect">
            <a:avLst/>
          </a:prstGeom>
        </p:spPr>
      </p:pic>
      <p:pic>
        <p:nvPicPr>
          <p:cNvPr id="18" name="17 Imagen" descr="ITAINNOVA_G_Negativ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264" y="130684"/>
            <a:ext cx="1740022" cy="3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2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45132" y="1592815"/>
            <a:ext cx="8441668" cy="33046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b="1" dirty="0">
                <a:latin typeface="Arial"/>
                <a:cs typeface="Arial"/>
              </a:rPr>
              <a:t>Texto a una columna</a:t>
            </a:r>
          </a:p>
          <a:p>
            <a:endParaRPr lang="es-ES" dirty="0">
              <a:latin typeface="Arial"/>
              <a:cs typeface="Arial"/>
            </a:endParaRPr>
          </a:p>
          <a:p>
            <a:pPr>
              <a:spcBef>
                <a:spcPts val="1200"/>
              </a:spcBef>
            </a:pPr>
            <a:r>
              <a:rPr lang="es-ES" sz="1600" dirty="0">
                <a:latin typeface="Arial"/>
                <a:cs typeface="Arial"/>
              </a:rPr>
              <a:t>Aunque este es un formato de diapositiva para poder escribir texto a una columna, recuerda que se recomienda incorporar el menor texto posible en una presentación. Hace que el receptor se pierda y no preste la atención suficiente a la exposición oral.</a:t>
            </a:r>
          </a:p>
          <a:p>
            <a:pPr>
              <a:spcBef>
                <a:spcPts val="1200"/>
              </a:spcBef>
            </a:pPr>
            <a:r>
              <a:rPr lang="es-ES" sz="1600" dirty="0">
                <a:latin typeface="Arial"/>
                <a:cs typeface="Arial"/>
              </a:rPr>
              <a:t>Puede ser útil en aquellos casos en los que la presentación no se va a realizar de manera presencial (un destinatario de correo o una versión para un curso de formación en la que se ofrece una ampliación de los contenidos orales).</a:t>
            </a:r>
          </a:p>
        </p:txBody>
      </p:sp>
      <p:grpSp>
        <p:nvGrpSpPr>
          <p:cNvPr id="9" name="8 Grupo"/>
          <p:cNvGrpSpPr/>
          <p:nvPr userDrawn="1"/>
        </p:nvGrpSpPr>
        <p:grpSpPr>
          <a:xfrm>
            <a:off x="255243" y="6319930"/>
            <a:ext cx="2992337" cy="416676"/>
            <a:chOff x="253371" y="6319930"/>
            <a:chExt cx="2992337" cy="416676"/>
          </a:xfrm>
        </p:grpSpPr>
        <p:pic>
          <p:nvPicPr>
            <p:cNvPr id="17" name="Imagen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53371" y="6319930"/>
              <a:ext cx="498524" cy="416676"/>
            </a:xfrm>
            <a:prstGeom prst="rect">
              <a:avLst/>
            </a:prstGeom>
          </p:spPr>
        </p:pic>
        <p:sp>
          <p:nvSpPr>
            <p:cNvPr id="23" name="Rectángulo 22"/>
            <p:cNvSpPr/>
            <p:nvPr userDrawn="1"/>
          </p:nvSpPr>
          <p:spPr>
            <a:xfrm>
              <a:off x="748656" y="6342560"/>
              <a:ext cx="2497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700" b="1" dirty="0">
                  <a:solidFill>
                    <a:srgbClr val="595959"/>
                  </a:solidFill>
                </a:rPr>
                <a:t>Construyendo Europa desde Aragón</a:t>
              </a:r>
            </a:p>
            <a:p>
              <a:r>
                <a:rPr lang="es-ES" sz="700" dirty="0">
                  <a:solidFill>
                    <a:srgbClr val="595959"/>
                  </a:solidFill>
                </a:rPr>
                <a:t>Fondo Europeo de Desarrollo Regional (FEDER)</a:t>
              </a:r>
            </a:p>
          </p:txBody>
        </p:sp>
      </p:grpSp>
      <p:sp>
        <p:nvSpPr>
          <p:cNvPr id="25" name="Marcador de número de diapositiva 5"/>
          <p:cNvSpPr>
            <a:spLocks noGrp="1"/>
          </p:cNvSpPr>
          <p:nvPr userDrawn="1">
            <p:ph type="sldNum" sz="quarter" idx="4"/>
          </p:nvPr>
        </p:nvSpPr>
        <p:spPr>
          <a:xfrm>
            <a:off x="8477147" y="6492875"/>
            <a:ext cx="666853" cy="243731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7FCB056-3F99-6443-869B-13C67599958F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2" name="11 Imagen" descr="logo-gobierno-aragon-transp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49368" y="6303826"/>
            <a:ext cx="1504490" cy="354880"/>
          </a:xfrm>
          <a:prstGeom prst="rect">
            <a:avLst/>
          </a:prstGeom>
        </p:spPr>
      </p:pic>
      <p:pic>
        <p:nvPicPr>
          <p:cNvPr id="13" name="12 Imagen" descr="ITAINNOVA_G_Negativ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5132" y="62146"/>
            <a:ext cx="1550670" cy="319564"/>
          </a:xfrm>
          <a:prstGeom prst="rect">
            <a:avLst/>
          </a:prstGeom>
        </p:spPr>
      </p:pic>
      <p:sp>
        <p:nvSpPr>
          <p:cNvPr id="19" name="Título 10"/>
          <p:cNvSpPr>
            <a:spLocks noGrp="1"/>
          </p:cNvSpPr>
          <p:nvPr>
            <p:ph type="title"/>
          </p:nvPr>
        </p:nvSpPr>
        <p:spPr>
          <a:xfrm>
            <a:off x="245132" y="556351"/>
            <a:ext cx="8441668" cy="793055"/>
          </a:xfrm>
          <a:prstGeom prst="rect">
            <a:avLst/>
          </a:prstGeom>
        </p:spPr>
        <p:txBody>
          <a:bodyPr vert="horz" anchor="t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832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245132" y="1600200"/>
            <a:ext cx="8644312" cy="39948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baseline="0">
                <a:solidFill>
                  <a:srgbClr val="595959"/>
                </a:solidFill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r>
              <a:rPr lang="es-ES" b="1" dirty="0">
                <a:latin typeface="Arial"/>
                <a:cs typeface="Arial"/>
              </a:rPr>
              <a:t>Diapositiva para insertar contenido multimedia</a:t>
            </a:r>
          </a:p>
        </p:txBody>
      </p:sp>
      <p:grpSp>
        <p:nvGrpSpPr>
          <p:cNvPr id="10" name="9 Grupo"/>
          <p:cNvGrpSpPr/>
          <p:nvPr userDrawn="1"/>
        </p:nvGrpSpPr>
        <p:grpSpPr>
          <a:xfrm>
            <a:off x="255243" y="6319930"/>
            <a:ext cx="2992337" cy="416676"/>
            <a:chOff x="253371" y="6319930"/>
            <a:chExt cx="2992337" cy="416676"/>
          </a:xfrm>
        </p:grpSpPr>
        <p:pic>
          <p:nvPicPr>
            <p:cNvPr id="12" name="Imagen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53371" y="6319930"/>
              <a:ext cx="498524" cy="416676"/>
            </a:xfrm>
            <a:prstGeom prst="rect">
              <a:avLst/>
            </a:prstGeom>
          </p:spPr>
        </p:pic>
        <p:sp>
          <p:nvSpPr>
            <p:cNvPr id="17" name="Rectángulo 22"/>
            <p:cNvSpPr/>
            <p:nvPr userDrawn="1"/>
          </p:nvSpPr>
          <p:spPr>
            <a:xfrm>
              <a:off x="748656" y="6342560"/>
              <a:ext cx="2497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700" b="1" dirty="0">
                  <a:solidFill>
                    <a:srgbClr val="595959"/>
                  </a:solidFill>
                </a:rPr>
                <a:t>Construyendo Europa desde Aragón</a:t>
              </a:r>
            </a:p>
            <a:p>
              <a:r>
                <a:rPr lang="es-ES" sz="700" dirty="0">
                  <a:solidFill>
                    <a:srgbClr val="595959"/>
                  </a:solidFill>
                </a:rPr>
                <a:t>Fondo Europeo de Desarrollo Regional (FEDER)</a:t>
              </a:r>
            </a:p>
          </p:txBody>
        </p:sp>
      </p:grpSp>
      <p:sp>
        <p:nvSpPr>
          <p:cNvPr id="18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477147" y="6492875"/>
            <a:ext cx="666853" cy="243731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7FCB056-3F99-6443-869B-13C67599958F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9" name="18 Imagen" descr="logo-gobierno-aragon-transp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49368" y="6303826"/>
            <a:ext cx="1504490" cy="354880"/>
          </a:xfrm>
          <a:prstGeom prst="rect">
            <a:avLst/>
          </a:prstGeom>
        </p:spPr>
      </p:pic>
      <p:pic>
        <p:nvPicPr>
          <p:cNvPr id="20" name="19 Imagen" descr="ITAINNOVA_G_Negativ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5132" y="62146"/>
            <a:ext cx="1550670" cy="319564"/>
          </a:xfrm>
          <a:prstGeom prst="rect">
            <a:avLst/>
          </a:prstGeom>
        </p:spPr>
      </p:pic>
      <p:sp>
        <p:nvSpPr>
          <p:cNvPr id="21" name="Título 10"/>
          <p:cNvSpPr>
            <a:spLocks noGrp="1"/>
          </p:cNvSpPr>
          <p:nvPr>
            <p:ph type="title"/>
          </p:nvPr>
        </p:nvSpPr>
        <p:spPr>
          <a:xfrm>
            <a:off x="245132" y="556351"/>
            <a:ext cx="8441668" cy="793055"/>
          </a:xfrm>
          <a:prstGeom prst="rect">
            <a:avLst/>
          </a:prstGeom>
        </p:spPr>
        <p:txBody>
          <a:bodyPr vert="horz" anchor="t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208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5"/>
          <p:cNvSpPr>
            <a:spLocks noGrp="1"/>
          </p:cNvSpPr>
          <p:nvPr>
            <p:ph type="title"/>
          </p:nvPr>
        </p:nvSpPr>
        <p:spPr>
          <a:xfrm>
            <a:off x="3032491" y="4106687"/>
            <a:ext cx="5900492" cy="11430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4" name="Marcador de texto 37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25" y="3273665"/>
            <a:ext cx="5900858" cy="82207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s-ES_tradnl" dirty="0"/>
              <a:t>Clic para editar subtítulo </a:t>
            </a:r>
            <a:endParaRPr lang="es-ES" dirty="0"/>
          </a:p>
        </p:txBody>
      </p:sp>
      <p:grpSp>
        <p:nvGrpSpPr>
          <p:cNvPr id="10" name="9 Grupo"/>
          <p:cNvGrpSpPr/>
          <p:nvPr userDrawn="1"/>
        </p:nvGrpSpPr>
        <p:grpSpPr>
          <a:xfrm>
            <a:off x="327264" y="6186714"/>
            <a:ext cx="2938518" cy="443353"/>
            <a:chOff x="327264" y="6185650"/>
            <a:chExt cx="3888918" cy="586745"/>
          </a:xfrm>
        </p:grpSpPr>
        <p:pic>
          <p:nvPicPr>
            <p:cNvPr id="13" name="Imagen 2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264" y="6185650"/>
              <a:ext cx="704094" cy="586745"/>
            </a:xfrm>
            <a:prstGeom prst="rect">
              <a:avLst/>
            </a:prstGeom>
          </p:spPr>
        </p:pic>
        <p:sp>
          <p:nvSpPr>
            <p:cNvPr id="14" name="Rectángulo 43"/>
            <p:cNvSpPr/>
            <p:nvPr userDrawn="1"/>
          </p:nvSpPr>
          <p:spPr>
            <a:xfrm>
              <a:off x="1036006" y="6275494"/>
              <a:ext cx="31801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800" b="1" dirty="0">
                  <a:solidFill>
                    <a:schemeClr val="bg1"/>
                  </a:solidFill>
                </a:rPr>
                <a:t>Construyendo Europa desde Aragón</a:t>
              </a:r>
            </a:p>
            <a:p>
              <a:r>
                <a:rPr lang="es-ES" sz="800" dirty="0">
                  <a:solidFill>
                    <a:schemeClr val="bg1"/>
                  </a:solidFill>
                </a:rPr>
                <a:t>Fondo Europeo de Desarrollo Regional</a:t>
              </a:r>
              <a:r>
                <a:rPr lang="es-ES" sz="800" baseline="0" dirty="0">
                  <a:solidFill>
                    <a:schemeClr val="bg1"/>
                  </a:solidFill>
                </a:rPr>
                <a:t> (FEDER)</a:t>
              </a:r>
              <a:endParaRPr lang="es-ES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14 Imagen" descr="gobierno negro negativo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7367" y="6186714"/>
            <a:ext cx="1492348" cy="355791"/>
          </a:xfrm>
          <a:prstGeom prst="rect">
            <a:avLst/>
          </a:prstGeom>
        </p:spPr>
      </p:pic>
      <p:pic>
        <p:nvPicPr>
          <p:cNvPr id="18" name="17 Imagen" descr="ITAINNOVA_G_Negativ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264" y="309977"/>
            <a:ext cx="1740022" cy="3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57178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1800">
                <a:solidFill>
                  <a:srgbClr val="595959"/>
                </a:solidFill>
              </a:defRPr>
            </a:lvl1pPr>
            <a:lvl2pPr marL="800100" indent="-342900">
              <a:buFontTx/>
              <a:buBlip>
                <a:blip r:embed="rId4"/>
              </a:buBlip>
              <a:defRPr sz="1800">
                <a:solidFill>
                  <a:srgbClr val="595959"/>
                </a:solidFill>
              </a:defRPr>
            </a:lvl2pPr>
            <a:lvl3pPr marL="914400" indent="0">
              <a:buFont typeface="Wingdings" charset="2"/>
              <a:buNone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Marcador de contenido 2"/>
          <p:cNvSpPr>
            <a:spLocks noGrp="1"/>
          </p:cNvSpPr>
          <p:nvPr>
            <p:ph sz="half" idx="13"/>
          </p:nvPr>
        </p:nvSpPr>
        <p:spPr>
          <a:xfrm>
            <a:off x="4644008" y="1600200"/>
            <a:ext cx="4038600" cy="4525963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1800">
                <a:solidFill>
                  <a:srgbClr val="595959"/>
                </a:solidFill>
              </a:defRPr>
            </a:lvl1pPr>
            <a:lvl2pPr marL="800100" indent="-342900">
              <a:buFontTx/>
              <a:buBlip>
                <a:blip r:embed="rId4"/>
              </a:buBlip>
              <a:defRPr sz="1800">
                <a:solidFill>
                  <a:srgbClr val="595959"/>
                </a:solidFill>
              </a:defRPr>
            </a:lvl2pPr>
            <a:lvl3pPr marL="914400" indent="0">
              <a:buFont typeface="Wingdings" charset="2"/>
              <a:buNone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grpSp>
        <p:nvGrpSpPr>
          <p:cNvPr id="11" name="10 Grupo"/>
          <p:cNvGrpSpPr/>
          <p:nvPr userDrawn="1"/>
        </p:nvGrpSpPr>
        <p:grpSpPr>
          <a:xfrm>
            <a:off x="255243" y="6319930"/>
            <a:ext cx="2992337" cy="416676"/>
            <a:chOff x="253371" y="6319930"/>
            <a:chExt cx="2992337" cy="416676"/>
          </a:xfrm>
        </p:grpSpPr>
        <p:pic>
          <p:nvPicPr>
            <p:cNvPr id="14" name="Imagen 16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53371" y="6319930"/>
              <a:ext cx="498524" cy="416676"/>
            </a:xfrm>
            <a:prstGeom prst="rect">
              <a:avLst/>
            </a:prstGeom>
          </p:spPr>
        </p:pic>
        <p:sp>
          <p:nvSpPr>
            <p:cNvPr id="20" name="Rectángulo 22"/>
            <p:cNvSpPr/>
            <p:nvPr userDrawn="1"/>
          </p:nvSpPr>
          <p:spPr>
            <a:xfrm>
              <a:off x="748656" y="6342560"/>
              <a:ext cx="2497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700" b="1" dirty="0">
                  <a:solidFill>
                    <a:srgbClr val="595959"/>
                  </a:solidFill>
                </a:rPr>
                <a:t>Construyendo Europa desde Aragón</a:t>
              </a:r>
            </a:p>
            <a:p>
              <a:r>
                <a:rPr lang="es-ES" sz="700" dirty="0">
                  <a:solidFill>
                    <a:srgbClr val="595959"/>
                  </a:solidFill>
                </a:rPr>
                <a:t>Fondo Europeo de Desarrollo Regional (FEDER)</a:t>
              </a:r>
            </a:p>
          </p:txBody>
        </p:sp>
      </p:grpSp>
      <p:sp>
        <p:nvSpPr>
          <p:cNvPr id="21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477147" y="6492875"/>
            <a:ext cx="666853" cy="243731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7FCB056-3F99-6443-869B-13C67599958F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2" name="21 Imagen" descr="logo-gobierno-aragon-transp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49368" y="6303826"/>
            <a:ext cx="1504490" cy="354880"/>
          </a:xfrm>
          <a:prstGeom prst="rect">
            <a:avLst/>
          </a:prstGeom>
        </p:spPr>
      </p:pic>
      <p:pic>
        <p:nvPicPr>
          <p:cNvPr id="23" name="22 Imagen" descr="ITAINNOVA_G_Negativo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45132" y="62146"/>
            <a:ext cx="1550670" cy="319564"/>
          </a:xfrm>
          <a:prstGeom prst="rect">
            <a:avLst/>
          </a:prstGeom>
        </p:spPr>
      </p:pic>
      <p:sp>
        <p:nvSpPr>
          <p:cNvPr id="24" name="Título 10"/>
          <p:cNvSpPr>
            <a:spLocks noGrp="1"/>
          </p:cNvSpPr>
          <p:nvPr>
            <p:ph type="title"/>
          </p:nvPr>
        </p:nvSpPr>
        <p:spPr>
          <a:xfrm>
            <a:off x="245132" y="556351"/>
            <a:ext cx="8441668" cy="793055"/>
          </a:xfrm>
          <a:prstGeom prst="rect">
            <a:avLst/>
          </a:prstGeom>
        </p:spPr>
        <p:txBody>
          <a:bodyPr vert="horz" anchor="t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6456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 userDrawn="1"/>
        </p:nvGrpSpPr>
        <p:grpSpPr>
          <a:xfrm>
            <a:off x="255243" y="6319930"/>
            <a:ext cx="2992337" cy="416676"/>
            <a:chOff x="253371" y="6319930"/>
            <a:chExt cx="2992337" cy="416676"/>
          </a:xfrm>
        </p:grpSpPr>
        <p:pic>
          <p:nvPicPr>
            <p:cNvPr id="11" name="Imagen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53371" y="6319930"/>
              <a:ext cx="498524" cy="416676"/>
            </a:xfrm>
            <a:prstGeom prst="rect">
              <a:avLst/>
            </a:prstGeom>
          </p:spPr>
        </p:pic>
        <p:sp>
          <p:nvSpPr>
            <p:cNvPr id="17" name="Rectángulo 22"/>
            <p:cNvSpPr/>
            <p:nvPr userDrawn="1"/>
          </p:nvSpPr>
          <p:spPr>
            <a:xfrm>
              <a:off x="748656" y="6342560"/>
              <a:ext cx="2497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700" b="1" dirty="0">
                  <a:solidFill>
                    <a:srgbClr val="595959"/>
                  </a:solidFill>
                </a:rPr>
                <a:t>Construyendo Europa desde Aragón</a:t>
              </a:r>
            </a:p>
            <a:p>
              <a:r>
                <a:rPr lang="es-ES" sz="700" dirty="0">
                  <a:solidFill>
                    <a:srgbClr val="595959"/>
                  </a:solidFill>
                </a:rPr>
                <a:t>Fondo Europeo de Desarrollo Regional (FEDER)</a:t>
              </a:r>
            </a:p>
          </p:txBody>
        </p:sp>
      </p:grpSp>
      <p:sp>
        <p:nvSpPr>
          <p:cNvPr id="18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477147" y="6492875"/>
            <a:ext cx="666853" cy="243731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7FCB056-3F99-6443-869B-13C67599958F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9" name="18 Imagen" descr="logo-gobierno-aragon-transp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49368" y="6303826"/>
            <a:ext cx="1504490" cy="354880"/>
          </a:xfrm>
          <a:prstGeom prst="rect">
            <a:avLst/>
          </a:prstGeom>
        </p:spPr>
      </p:pic>
      <p:pic>
        <p:nvPicPr>
          <p:cNvPr id="20" name="19 Imagen" descr="ITAINNOVA_G_Negativ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5132" y="62146"/>
            <a:ext cx="1550670" cy="319564"/>
          </a:xfrm>
          <a:prstGeom prst="rect">
            <a:avLst/>
          </a:prstGeom>
        </p:spPr>
      </p:pic>
      <p:sp>
        <p:nvSpPr>
          <p:cNvPr id="21" name="Título 10"/>
          <p:cNvSpPr>
            <a:spLocks noGrp="1"/>
          </p:cNvSpPr>
          <p:nvPr>
            <p:ph type="title"/>
          </p:nvPr>
        </p:nvSpPr>
        <p:spPr>
          <a:xfrm>
            <a:off x="245132" y="556351"/>
            <a:ext cx="8441668" cy="793055"/>
          </a:xfrm>
          <a:prstGeom prst="rect">
            <a:avLst/>
          </a:prstGeom>
        </p:spPr>
        <p:txBody>
          <a:bodyPr vert="horz" anchor="t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453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45132" y="1435100"/>
            <a:ext cx="3220381" cy="4213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3" name="Marcador de contenido 2"/>
          <p:cNvSpPr>
            <a:spLocks noGrp="1"/>
          </p:cNvSpPr>
          <p:nvPr>
            <p:ph sz="half" idx="13"/>
          </p:nvPr>
        </p:nvSpPr>
        <p:spPr>
          <a:xfrm>
            <a:off x="3575050" y="1435100"/>
            <a:ext cx="5107558" cy="4213427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1800">
                <a:solidFill>
                  <a:srgbClr val="595959"/>
                </a:solidFill>
              </a:defRPr>
            </a:lvl1pPr>
            <a:lvl2pPr marL="800100" indent="-342900">
              <a:buFontTx/>
              <a:buBlip>
                <a:blip r:embed="rId4"/>
              </a:buBlip>
              <a:defRPr sz="1800">
                <a:solidFill>
                  <a:srgbClr val="595959"/>
                </a:solidFill>
              </a:defRPr>
            </a:lvl2pPr>
            <a:lvl3pPr marL="914400" indent="0">
              <a:buFont typeface="Wingdings" charset="2"/>
              <a:buNone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grpSp>
        <p:nvGrpSpPr>
          <p:cNvPr id="11" name="10 Grupo"/>
          <p:cNvGrpSpPr/>
          <p:nvPr userDrawn="1"/>
        </p:nvGrpSpPr>
        <p:grpSpPr>
          <a:xfrm>
            <a:off x="255243" y="6319930"/>
            <a:ext cx="2992337" cy="416676"/>
            <a:chOff x="253371" y="6319930"/>
            <a:chExt cx="2992337" cy="416676"/>
          </a:xfrm>
        </p:grpSpPr>
        <p:pic>
          <p:nvPicPr>
            <p:cNvPr id="14" name="Imagen 16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53371" y="6319930"/>
              <a:ext cx="498524" cy="416676"/>
            </a:xfrm>
            <a:prstGeom prst="rect">
              <a:avLst/>
            </a:prstGeom>
          </p:spPr>
        </p:pic>
        <p:sp>
          <p:nvSpPr>
            <p:cNvPr id="20" name="Rectángulo 22"/>
            <p:cNvSpPr/>
            <p:nvPr userDrawn="1"/>
          </p:nvSpPr>
          <p:spPr>
            <a:xfrm>
              <a:off x="748656" y="6342560"/>
              <a:ext cx="2497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700" b="1" dirty="0">
                  <a:solidFill>
                    <a:srgbClr val="595959"/>
                  </a:solidFill>
                </a:rPr>
                <a:t>Construyendo Europa desde Aragón</a:t>
              </a:r>
            </a:p>
            <a:p>
              <a:r>
                <a:rPr lang="es-ES" sz="700" dirty="0">
                  <a:solidFill>
                    <a:srgbClr val="595959"/>
                  </a:solidFill>
                </a:rPr>
                <a:t>Fondo Europeo de Desarrollo Regional (FEDER)</a:t>
              </a:r>
            </a:p>
          </p:txBody>
        </p:sp>
      </p:grpSp>
      <p:sp>
        <p:nvSpPr>
          <p:cNvPr id="21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477147" y="6492875"/>
            <a:ext cx="666853" cy="243731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7FCB056-3F99-6443-869B-13C67599958F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2" name="21 Imagen" descr="logo-gobierno-aragon-transp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49368" y="6303826"/>
            <a:ext cx="1504490" cy="354880"/>
          </a:xfrm>
          <a:prstGeom prst="rect">
            <a:avLst/>
          </a:prstGeom>
        </p:spPr>
      </p:pic>
      <p:pic>
        <p:nvPicPr>
          <p:cNvPr id="23" name="22 Imagen" descr="ITAINNOVA_G_Negativo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45132" y="62146"/>
            <a:ext cx="1550670" cy="319564"/>
          </a:xfrm>
          <a:prstGeom prst="rect">
            <a:avLst/>
          </a:prstGeom>
        </p:spPr>
      </p:pic>
      <p:sp>
        <p:nvSpPr>
          <p:cNvPr id="24" name="Título 10"/>
          <p:cNvSpPr>
            <a:spLocks noGrp="1"/>
          </p:cNvSpPr>
          <p:nvPr>
            <p:ph type="title"/>
          </p:nvPr>
        </p:nvSpPr>
        <p:spPr>
          <a:xfrm>
            <a:off x="245132" y="556351"/>
            <a:ext cx="8441668" cy="793055"/>
          </a:xfrm>
          <a:prstGeom prst="rect">
            <a:avLst/>
          </a:prstGeom>
        </p:spPr>
        <p:txBody>
          <a:bodyPr vert="horz" anchor="t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299996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idx="1" hasCustomPrompt="1"/>
          </p:nvPr>
        </p:nvSpPr>
        <p:spPr>
          <a:xfrm>
            <a:off x="0" y="1346692"/>
            <a:ext cx="9144000" cy="33808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95959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dirty="0"/>
              <a:t>Arrastra la imagen al marcador de posición o haz clic en el icono para agregar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45132" y="4727574"/>
            <a:ext cx="8510314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9595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dirty="0"/>
              <a:t>Clic para modificar el estilo de texto del patrón</a:t>
            </a:r>
          </a:p>
        </p:txBody>
      </p:sp>
      <p:grpSp>
        <p:nvGrpSpPr>
          <p:cNvPr id="11" name="10 Grupo"/>
          <p:cNvGrpSpPr/>
          <p:nvPr userDrawn="1"/>
        </p:nvGrpSpPr>
        <p:grpSpPr>
          <a:xfrm>
            <a:off x="255243" y="6319930"/>
            <a:ext cx="2992337" cy="416676"/>
            <a:chOff x="253371" y="6319930"/>
            <a:chExt cx="2992337" cy="416676"/>
          </a:xfrm>
        </p:grpSpPr>
        <p:pic>
          <p:nvPicPr>
            <p:cNvPr id="13" name="Imagen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53371" y="6319930"/>
              <a:ext cx="498524" cy="416676"/>
            </a:xfrm>
            <a:prstGeom prst="rect">
              <a:avLst/>
            </a:prstGeom>
          </p:spPr>
        </p:pic>
        <p:sp>
          <p:nvSpPr>
            <p:cNvPr id="19" name="Rectángulo 22"/>
            <p:cNvSpPr/>
            <p:nvPr userDrawn="1"/>
          </p:nvSpPr>
          <p:spPr>
            <a:xfrm>
              <a:off x="748656" y="6342560"/>
              <a:ext cx="2497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700" b="1" dirty="0">
                  <a:solidFill>
                    <a:srgbClr val="595959"/>
                  </a:solidFill>
                </a:rPr>
                <a:t>Construyendo Europa desde Aragón</a:t>
              </a:r>
            </a:p>
            <a:p>
              <a:r>
                <a:rPr lang="es-ES" sz="700" dirty="0">
                  <a:solidFill>
                    <a:srgbClr val="595959"/>
                  </a:solidFill>
                </a:rPr>
                <a:t>Fondo Europeo de Desarrollo Regional (FEDER)</a:t>
              </a:r>
            </a:p>
          </p:txBody>
        </p:sp>
      </p:grpSp>
      <p:sp>
        <p:nvSpPr>
          <p:cNvPr id="20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477147" y="6492875"/>
            <a:ext cx="666853" cy="243731"/>
          </a:xfrm>
          <a:prstGeom prst="rect">
            <a:avLst/>
          </a:prstGeom>
        </p:spPr>
        <p:txBody>
          <a:bodyPr/>
          <a:lstStyle>
            <a:lvl1pPr algn="ctr">
              <a:defRPr sz="11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7FCB056-3F99-6443-869B-13C67599958F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1" name="20 Imagen" descr="logo-gobierno-aragon-transp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49368" y="6303826"/>
            <a:ext cx="1504490" cy="354880"/>
          </a:xfrm>
          <a:prstGeom prst="rect">
            <a:avLst/>
          </a:prstGeom>
        </p:spPr>
      </p:pic>
      <p:pic>
        <p:nvPicPr>
          <p:cNvPr id="22" name="21 Imagen" descr="ITAINNOVA_G_Negativ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5132" y="62146"/>
            <a:ext cx="1550670" cy="319564"/>
          </a:xfrm>
          <a:prstGeom prst="rect">
            <a:avLst/>
          </a:prstGeom>
        </p:spPr>
      </p:pic>
      <p:sp>
        <p:nvSpPr>
          <p:cNvPr id="23" name="Título 10"/>
          <p:cNvSpPr>
            <a:spLocks noGrp="1"/>
          </p:cNvSpPr>
          <p:nvPr>
            <p:ph type="title"/>
          </p:nvPr>
        </p:nvSpPr>
        <p:spPr>
          <a:xfrm>
            <a:off x="245132" y="556351"/>
            <a:ext cx="8441668" cy="793055"/>
          </a:xfrm>
          <a:prstGeom prst="rect">
            <a:avLst/>
          </a:prstGeom>
        </p:spPr>
        <p:txBody>
          <a:bodyPr vert="horz" anchor="t"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173609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32 Imagen" descr="ITA_V_Negativo_4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34851" y="1051567"/>
            <a:ext cx="5209147" cy="4694435"/>
          </a:xfrm>
          <a:prstGeom prst="rect">
            <a:avLst/>
          </a:prstGeom>
        </p:spPr>
      </p:pic>
      <p:sp>
        <p:nvSpPr>
          <p:cNvPr id="29" name="28 Rectángulo"/>
          <p:cNvSpPr/>
          <p:nvPr userDrawn="1"/>
        </p:nvSpPr>
        <p:spPr>
          <a:xfrm>
            <a:off x="0" y="6185650"/>
            <a:ext cx="9144000" cy="672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4" name="33 Grupo"/>
          <p:cNvGrpSpPr/>
          <p:nvPr userDrawn="1"/>
        </p:nvGrpSpPr>
        <p:grpSpPr>
          <a:xfrm>
            <a:off x="5729353" y="4418055"/>
            <a:ext cx="2984436" cy="1381229"/>
            <a:chOff x="5729353" y="3974155"/>
            <a:chExt cx="2984436" cy="1381229"/>
          </a:xfrm>
        </p:grpSpPr>
        <p:sp>
          <p:nvSpPr>
            <p:cNvPr id="13" name="Shape 369"/>
            <p:cNvSpPr/>
            <p:nvPr userDrawn="1"/>
          </p:nvSpPr>
          <p:spPr>
            <a:xfrm>
              <a:off x="5745299" y="3974155"/>
              <a:ext cx="1256302" cy="3957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 algn="l">
                <a:lnSpc>
                  <a:spcPts val="3000"/>
                </a:lnSpc>
                <a:defRPr sz="1600" u="sng">
                  <a:solidFill>
                    <a:srgbClr val="EDECEC"/>
                  </a:solidFill>
                  <a:hlinkClick r:id="rId4"/>
                </a:defRPr>
              </a:lvl1pPr>
            </a:lstStyle>
            <a:p>
              <a:pPr lvl="0">
                <a:defRPr sz="1800" u="none">
                  <a:solidFill>
                    <a:srgbClr val="000000"/>
                  </a:solidFill>
                </a:defRPr>
              </a:pPr>
              <a:r>
                <a:rPr sz="1200" b="0" dirty="0"/>
                <a:t>www.itainnova.es</a:t>
              </a:r>
            </a:p>
          </p:txBody>
        </p:sp>
        <p:pic>
          <p:nvPicPr>
            <p:cNvPr id="14" name="pasted-image.pdf"/>
            <p:cNvPicPr/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92485" y="4793850"/>
              <a:ext cx="174173" cy="17424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pasted-image.png"/>
            <p:cNvPicPr/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772409" y="4464794"/>
              <a:ext cx="214326" cy="17424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pasted-image.pdf"/>
            <p:cNvPicPr/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729353" y="5042745"/>
              <a:ext cx="300438" cy="30077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Shape 373"/>
            <p:cNvSpPr/>
            <p:nvPr userDrawn="1"/>
          </p:nvSpPr>
          <p:spPr>
            <a:xfrm>
              <a:off x="6039070" y="4305382"/>
              <a:ext cx="891267" cy="3898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 algn="l">
                <a:lnSpc>
                  <a:spcPts val="3000"/>
                </a:lnSpc>
                <a:defRPr sz="1600">
                  <a:solidFill>
                    <a:srgbClr val="EDECEC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 dirty="0">
                  <a:solidFill>
                    <a:schemeClr val="bg1"/>
                  </a:solidFill>
                </a:rPr>
                <a:t>@ITAINNOVA</a:t>
              </a:r>
            </a:p>
          </p:txBody>
        </p:sp>
        <p:sp>
          <p:nvSpPr>
            <p:cNvPr id="18" name="Shape 374"/>
            <p:cNvSpPr/>
            <p:nvPr userDrawn="1"/>
          </p:nvSpPr>
          <p:spPr>
            <a:xfrm>
              <a:off x="6039070" y="4637004"/>
              <a:ext cx="761423" cy="3898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 algn="l">
                <a:lnSpc>
                  <a:spcPts val="3000"/>
                </a:lnSpc>
                <a:defRPr sz="1600">
                  <a:solidFill>
                    <a:srgbClr val="EDECEC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 dirty="0">
                  <a:solidFill>
                    <a:schemeClr val="bg1"/>
                  </a:solidFill>
                </a:rPr>
                <a:t>ITAINNOVA</a:t>
              </a:r>
            </a:p>
          </p:txBody>
        </p:sp>
        <p:sp>
          <p:nvSpPr>
            <p:cNvPr id="19" name="Shape 375"/>
            <p:cNvSpPr/>
            <p:nvPr userDrawn="1"/>
          </p:nvSpPr>
          <p:spPr>
            <a:xfrm>
              <a:off x="6047999" y="4898532"/>
              <a:ext cx="2665790" cy="4568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 algn="l">
                <a:lnSpc>
                  <a:spcPts val="3000"/>
                </a:lnSpc>
                <a:defRPr sz="1600">
                  <a:solidFill>
                    <a:srgbClr val="EDECEC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 dirty="0">
                  <a:solidFill>
                    <a:schemeClr val="bg1"/>
                  </a:solidFill>
                </a:rPr>
                <a:t>ITAINNOVA · Instituto Tecnológico de Aragón</a:t>
              </a:r>
            </a:p>
          </p:txBody>
        </p:sp>
      </p:grpSp>
      <p:grpSp>
        <p:nvGrpSpPr>
          <p:cNvPr id="24" name="23 Grupo"/>
          <p:cNvGrpSpPr/>
          <p:nvPr userDrawn="1"/>
        </p:nvGrpSpPr>
        <p:grpSpPr>
          <a:xfrm>
            <a:off x="327264" y="6346518"/>
            <a:ext cx="2938518" cy="443353"/>
            <a:chOff x="327264" y="6185650"/>
            <a:chExt cx="3888918" cy="586745"/>
          </a:xfrm>
        </p:grpSpPr>
        <p:pic>
          <p:nvPicPr>
            <p:cNvPr id="25" name="Imagen 29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327264" y="6185650"/>
              <a:ext cx="704094" cy="586745"/>
            </a:xfrm>
            <a:prstGeom prst="rect">
              <a:avLst/>
            </a:prstGeom>
          </p:spPr>
        </p:pic>
        <p:sp>
          <p:nvSpPr>
            <p:cNvPr id="26" name="Rectángulo 43"/>
            <p:cNvSpPr/>
            <p:nvPr userDrawn="1"/>
          </p:nvSpPr>
          <p:spPr>
            <a:xfrm>
              <a:off x="1036006" y="6275494"/>
              <a:ext cx="31801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800" b="1" dirty="0">
                  <a:solidFill>
                    <a:schemeClr val="bg1"/>
                  </a:solidFill>
                </a:rPr>
                <a:t>Construyendo Europa desde Aragón</a:t>
              </a:r>
            </a:p>
            <a:p>
              <a:r>
                <a:rPr lang="es-ES" sz="800" dirty="0">
                  <a:solidFill>
                    <a:schemeClr val="bg1"/>
                  </a:solidFill>
                </a:rPr>
                <a:t>Fondo Europeo de Desarrollo Regional</a:t>
              </a:r>
              <a:r>
                <a:rPr lang="es-ES" sz="800" baseline="0" dirty="0">
                  <a:solidFill>
                    <a:schemeClr val="bg1"/>
                  </a:solidFill>
                </a:rPr>
                <a:t> (FEDER)</a:t>
              </a:r>
              <a:endParaRPr lang="es-ES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29 Imagen" descr="ITAINNOVA_G_Negativo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7264" y="130684"/>
            <a:ext cx="1740022" cy="358586"/>
          </a:xfrm>
          <a:prstGeom prst="rect">
            <a:avLst/>
          </a:prstGeom>
        </p:spPr>
      </p:pic>
      <p:pic>
        <p:nvPicPr>
          <p:cNvPr id="31" name="30 Imagen" descr="gobierno negro negativo.png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351855" y="6346518"/>
            <a:ext cx="1492348" cy="355791"/>
          </a:xfrm>
          <a:prstGeom prst="rect">
            <a:avLst/>
          </a:prstGeom>
        </p:spPr>
      </p:pic>
      <p:sp>
        <p:nvSpPr>
          <p:cNvPr id="20" name="19 CuadroTexto"/>
          <p:cNvSpPr txBox="1"/>
          <p:nvPr userDrawn="1"/>
        </p:nvSpPr>
        <p:spPr>
          <a:xfrm>
            <a:off x="327264" y="1864311"/>
            <a:ext cx="59008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</a:rPr>
              <a:t>Actividades de investigación subvencionadas por el Gobierno de Aragón</a:t>
            </a:r>
          </a:p>
        </p:txBody>
      </p:sp>
    </p:spTree>
    <p:extLst>
      <p:ext uri="{BB962C8B-B14F-4D97-AF65-F5344CB8AC3E}">
        <p14:creationId xmlns:p14="http://schemas.microsoft.com/office/powerpoint/2010/main" val="18544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1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meste@unizar.es" TargetMode="External"/><Relationship Id="rId2" Type="http://schemas.openxmlformats.org/officeDocument/2006/relationships/hyperlink" Target="mailto:raznar@itainnova.e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mailto:gerardo.sanz@unizar.es" TargetMode="External"/><Relationship Id="rId4" Type="http://schemas.openxmlformats.org/officeDocument/2006/relationships/hyperlink" Target="mailto:rsaviron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twins.shinyapps.io/PTwins/" TargetMode="Externa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lmeste@unizar.es" TargetMode="External"/><Relationship Id="rId2" Type="http://schemas.openxmlformats.org/officeDocument/2006/relationships/hyperlink" Target="mailto:raznar@itainnova.es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gerardo.sanz@unizar.es" TargetMode="External"/><Relationship Id="rId4" Type="http://schemas.openxmlformats.org/officeDocument/2006/relationships/hyperlink" Target="mailto:rsaviron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71705" y="2593304"/>
            <a:ext cx="6786883" cy="2503357"/>
          </a:xfrm>
        </p:spPr>
        <p:txBody>
          <a:bodyPr/>
          <a:lstStyle/>
          <a:p>
            <a:r>
              <a:rPr lang="es-ES" sz="1800" i="1" dirty="0"/>
              <a:t/>
            </a:r>
            <a:br>
              <a:rPr lang="es-ES" sz="1800" i="1" dirty="0"/>
            </a:br>
            <a:r>
              <a:rPr lang="es-ES" sz="1800" b="1" dirty="0" smtClean="0">
                <a:solidFill>
                  <a:schemeClr val="bg1"/>
                </a:solidFill>
              </a:rPr>
              <a:t>Rocío Aznar Gimeno </a:t>
            </a:r>
            <a:r>
              <a:rPr lang="es-ES" sz="1600" dirty="0" smtClean="0">
                <a:solidFill>
                  <a:schemeClr val="bg1"/>
                </a:solidFill>
              </a:rPr>
              <a:t>(ITAINNOVA)  - </a:t>
            </a:r>
            <a:r>
              <a:rPr lang="es-ES" sz="1600" dirty="0" smtClean="0">
                <a:solidFill>
                  <a:schemeClr val="bg1"/>
                </a:solidFill>
                <a:hlinkClick r:id="rId2"/>
              </a:rPr>
              <a:t>raznar@itainnova.es</a:t>
            </a:r>
            <a:r>
              <a:rPr lang="es-ES" sz="1800" dirty="0" smtClean="0">
                <a:solidFill>
                  <a:schemeClr val="bg1"/>
                </a:solidFill>
              </a:rPr>
              <a:t/>
            </a:r>
            <a:br>
              <a:rPr lang="es-ES" sz="1800" dirty="0" smtClean="0">
                <a:solidFill>
                  <a:schemeClr val="bg1"/>
                </a:solidFill>
              </a:rPr>
            </a:br>
            <a:r>
              <a:rPr lang="es-ES" sz="1800" b="1" dirty="0" smtClean="0">
                <a:solidFill>
                  <a:schemeClr val="bg1"/>
                </a:solidFill>
              </a:rPr>
              <a:t>Luis Mariano Esteban </a:t>
            </a:r>
            <a:r>
              <a:rPr lang="es-ES" sz="1600" dirty="0" smtClean="0">
                <a:solidFill>
                  <a:schemeClr val="bg1"/>
                </a:solidFill>
              </a:rPr>
              <a:t>(</a:t>
            </a:r>
            <a:r>
              <a:rPr lang="es-ES" sz="1600" dirty="0" smtClean="0"/>
              <a:t>Escuela </a:t>
            </a:r>
            <a:r>
              <a:rPr lang="es-ES" sz="1600" dirty="0"/>
              <a:t>Politécnica La Almunia. </a:t>
            </a:r>
            <a:r>
              <a:rPr lang="es-ES" sz="1600" dirty="0" smtClean="0"/>
              <a:t/>
            </a:r>
            <a:br>
              <a:rPr lang="es-ES" sz="1600" dirty="0" smtClean="0"/>
            </a:br>
            <a:r>
              <a:rPr lang="es-ES" sz="1600" dirty="0" smtClean="0"/>
              <a:t>Universidad </a:t>
            </a:r>
            <a:r>
              <a:rPr lang="es-ES" sz="1600" dirty="0"/>
              <a:t>de Zaragoza</a:t>
            </a:r>
            <a:r>
              <a:rPr lang="es-ES" sz="1600" dirty="0" smtClean="0"/>
              <a:t>) </a:t>
            </a:r>
            <a:r>
              <a:rPr lang="es-ES" sz="1600" dirty="0">
                <a:solidFill>
                  <a:schemeClr val="bg1"/>
                </a:solidFill>
              </a:rPr>
              <a:t>-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600" dirty="0" smtClean="0">
                <a:solidFill>
                  <a:schemeClr val="bg1"/>
                </a:solidFill>
                <a:hlinkClick r:id="rId3"/>
              </a:rPr>
              <a:t>lmeste@unizar.es</a:t>
            </a:r>
            <a:r>
              <a:rPr lang="es-ES" sz="1800" dirty="0">
                <a:solidFill>
                  <a:schemeClr val="bg1"/>
                </a:solidFill>
              </a:rPr>
              <a:t/>
            </a:r>
            <a:br>
              <a:rPr lang="es-ES" sz="1800" dirty="0">
                <a:solidFill>
                  <a:schemeClr val="bg1"/>
                </a:solidFill>
              </a:rPr>
            </a:br>
            <a:r>
              <a:rPr lang="es-ES" sz="1800" b="1" dirty="0" smtClean="0">
                <a:solidFill>
                  <a:schemeClr val="bg1"/>
                </a:solidFill>
              </a:rPr>
              <a:t>Ricardo Saviron </a:t>
            </a:r>
            <a:r>
              <a:rPr lang="es-ES" sz="1600" dirty="0"/>
              <a:t>(Departamento de </a:t>
            </a:r>
            <a:r>
              <a:rPr lang="es-ES" sz="1600" dirty="0" err="1"/>
              <a:t>Obstreticia</a:t>
            </a:r>
            <a:r>
              <a:rPr lang="es-ES" sz="1600" dirty="0"/>
              <a:t> y Ginecología. </a:t>
            </a:r>
            <a:r>
              <a:rPr lang="es-ES" sz="1600" dirty="0" smtClean="0"/>
              <a:t/>
            </a:r>
            <a:br>
              <a:rPr lang="es-ES" sz="1600" dirty="0" smtClean="0"/>
            </a:br>
            <a:r>
              <a:rPr lang="es-ES" sz="1600" dirty="0" smtClean="0"/>
              <a:t>Hospital </a:t>
            </a:r>
            <a:r>
              <a:rPr lang="es-ES" sz="1600" dirty="0"/>
              <a:t>General de </a:t>
            </a:r>
            <a:r>
              <a:rPr lang="es-ES" sz="1600" dirty="0" smtClean="0"/>
              <a:t>Villalba) - </a:t>
            </a:r>
            <a:r>
              <a:rPr lang="es-ES" sz="1600" dirty="0" smtClean="0">
                <a:hlinkClick r:id="rId4"/>
              </a:rPr>
              <a:t>rsaviron@gmail.com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b="1" dirty="0" smtClean="0">
                <a:solidFill>
                  <a:schemeClr val="bg1"/>
                </a:solidFill>
              </a:rPr>
              <a:t>Gerardo Sanz </a:t>
            </a:r>
            <a:r>
              <a:rPr lang="es-ES" sz="1600" dirty="0"/>
              <a:t>(Departamento de Métodos Estocásticos. </a:t>
            </a:r>
            <a:r>
              <a:rPr lang="es-ES" sz="1600" dirty="0" smtClean="0"/>
              <a:t/>
            </a:r>
            <a:br>
              <a:rPr lang="es-ES" sz="1600" dirty="0" smtClean="0"/>
            </a:br>
            <a:r>
              <a:rPr lang="es-ES" sz="1600" dirty="0" smtClean="0"/>
              <a:t>Universidad </a:t>
            </a:r>
            <a:r>
              <a:rPr lang="es-ES" sz="1600" dirty="0"/>
              <a:t>de Zaragoza</a:t>
            </a:r>
            <a:r>
              <a:rPr lang="es-ES" sz="1600" dirty="0" smtClean="0"/>
              <a:t>) </a:t>
            </a:r>
            <a:r>
              <a:rPr lang="es-ES" sz="1600" dirty="0" smtClean="0">
                <a:solidFill>
                  <a:schemeClr val="bg1"/>
                </a:solidFill>
              </a:rPr>
              <a:t>- </a:t>
            </a:r>
            <a:r>
              <a:rPr lang="es-ES" sz="1600" dirty="0" smtClean="0">
                <a:solidFill>
                  <a:schemeClr val="bg1"/>
                </a:solidFill>
                <a:hlinkClick r:id="rId5"/>
              </a:rPr>
              <a:t>g</a:t>
            </a:r>
            <a:r>
              <a:rPr lang="es-ES" sz="1600" dirty="0" smtClean="0">
                <a:hlinkClick r:id="rId5"/>
              </a:rPr>
              <a:t>erardo.sanz@unizar.es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2000" dirty="0" smtClean="0">
                <a:solidFill>
                  <a:schemeClr val="bg1"/>
                </a:solidFill>
              </a:rPr>
              <a:t/>
            </a:r>
            <a:br>
              <a:rPr lang="es-ES" sz="2000" dirty="0" smtClean="0">
                <a:solidFill>
                  <a:schemeClr val="bg1"/>
                </a:solidFill>
              </a:rPr>
            </a:br>
            <a:r>
              <a:rPr lang="es-ES" sz="2000" dirty="0" smtClean="0">
                <a:solidFill>
                  <a:schemeClr val="bg1"/>
                </a:solidFill>
              </a:rPr>
              <a:t/>
            </a:r>
            <a:br>
              <a:rPr lang="es-ES" sz="2000" dirty="0" smtClean="0">
                <a:solidFill>
                  <a:schemeClr val="bg1"/>
                </a:solidFill>
              </a:rPr>
            </a:br>
            <a:r>
              <a:rPr lang="es-ES" sz="2000" i="1" dirty="0" smtClean="0">
                <a:solidFill>
                  <a:schemeClr val="bg1"/>
                </a:solidFill>
              </a:rPr>
              <a:t/>
            </a:r>
            <a:br>
              <a:rPr lang="es-ES" sz="2000" i="1" dirty="0" smtClean="0">
                <a:solidFill>
                  <a:schemeClr val="bg1"/>
                </a:solidFill>
              </a:rPr>
            </a:br>
            <a:r>
              <a:rPr lang="es-ES" sz="2000" i="1" dirty="0" smtClean="0">
                <a:solidFill>
                  <a:schemeClr val="bg1"/>
                </a:solidFill>
              </a:rPr>
              <a:t> </a:t>
            </a:r>
            <a:br>
              <a:rPr lang="es-ES" sz="2000" i="1" dirty="0" smtClean="0">
                <a:solidFill>
                  <a:schemeClr val="bg1"/>
                </a:solidFill>
              </a:rPr>
            </a:br>
            <a:endParaRPr lang="es-ES" sz="2000" i="1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979539" y="1680038"/>
            <a:ext cx="6179451" cy="1121873"/>
          </a:xfrm>
        </p:spPr>
        <p:txBody>
          <a:bodyPr/>
          <a:lstStyle/>
          <a:p>
            <a:r>
              <a:rPr lang="es-ES" b="1" dirty="0"/>
              <a:t>Modelos mixtos multinivel: </a:t>
            </a:r>
          </a:p>
          <a:p>
            <a:r>
              <a:rPr lang="es-ES" b="1" dirty="0"/>
              <a:t>Una aplicación de la librería lme4 para estimar el percentil de peso fetal en embarazos </a:t>
            </a:r>
            <a:r>
              <a:rPr lang="es-ES" b="1" dirty="0" smtClean="0"/>
              <a:t>gemelares</a:t>
            </a:r>
          </a:p>
          <a:p>
            <a:r>
              <a:rPr lang="es-ES" b="1" i="1" dirty="0" smtClean="0"/>
              <a:t>Librería PTwins</a:t>
            </a:r>
            <a:endParaRPr lang="es-ES" i="1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5470395" y="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89942"/>
            <a:ext cx="2559044" cy="4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2" b="410"/>
          <a:stretch/>
        </p:blipFill>
        <p:spPr>
          <a:xfrm>
            <a:off x="344771" y="2344862"/>
            <a:ext cx="3957683" cy="3915785"/>
          </a:xfrm>
          <a:prstGeom prst="rect">
            <a:avLst/>
          </a:prstGeom>
        </p:spPr>
      </p:pic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3EEC668-EE6E-4513-8645-6BB573E86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SGA</a:t>
            </a:r>
            <a:r>
              <a:rPr lang="en-US" dirty="0"/>
              <a:t>: small for gestational age (&lt;10th percentile).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LGA: large for gestational age (&gt;90th percentile).</a:t>
            </a:r>
          </a:p>
          <a:p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0A69E84-1867-4869-977C-24653EF56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517806-6CD0-4259-A3FB-186960FE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Ajuste del modelo y comparaciones. SGA / LGA</a:t>
            </a:r>
            <a:br>
              <a:rPr lang="es-ES" dirty="0" smtClean="0"/>
            </a:br>
            <a:r>
              <a:rPr lang="es-ES" dirty="0" smtClean="0"/>
              <a:t>Modelos </a:t>
            </a:r>
            <a:r>
              <a:rPr lang="es-ES" dirty="0" err="1" smtClean="0"/>
              <a:t>monocoriales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1019328" y="5635293"/>
            <a:ext cx="269823" cy="445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557011" y="2458388"/>
            <a:ext cx="45869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s-ES" sz="1600" u="sng" dirty="0">
                <a:solidFill>
                  <a:srgbClr val="595959"/>
                </a:solidFill>
              </a:rPr>
              <a:t>Modelos gemelares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err="1">
                <a:solidFill>
                  <a:srgbClr val="595959"/>
                </a:solidFill>
              </a:rPr>
              <a:t>Shivkumar</a:t>
            </a:r>
            <a:r>
              <a:rPr lang="es-ES" sz="1600" dirty="0">
                <a:solidFill>
                  <a:srgbClr val="595959"/>
                </a:solidFill>
              </a:rPr>
              <a:t>: Montreal, </a:t>
            </a:r>
            <a:r>
              <a:rPr lang="es-ES" sz="1600" dirty="0" err="1">
                <a:solidFill>
                  <a:srgbClr val="595959"/>
                </a:solidFill>
              </a:rPr>
              <a:t>Canada</a:t>
            </a:r>
            <a:r>
              <a:rPr lang="es-ES" sz="1600" dirty="0">
                <a:solidFill>
                  <a:srgbClr val="595959"/>
                </a:solidFill>
              </a:rPr>
              <a:t> </a:t>
            </a:r>
            <a:r>
              <a:rPr lang="es-ES" sz="1600" dirty="0" smtClean="0">
                <a:solidFill>
                  <a:srgbClr val="595959"/>
                </a:solidFill>
              </a:rPr>
              <a:t>(</a:t>
            </a:r>
            <a:r>
              <a:rPr lang="es-ES" sz="1600" dirty="0">
                <a:solidFill>
                  <a:srgbClr val="595959"/>
                </a:solidFill>
              </a:rPr>
              <a:t>1996-2006)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err="1">
                <a:solidFill>
                  <a:srgbClr val="595959"/>
                </a:solidFill>
              </a:rPr>
              <a:t>Grantz</a:t>
            </a:r>
            <a:r>
              <a:rPr lang="es-ES" sz="1600" dirty="0">
                <a:solidFill>
                  <a:srgbClr val="595959"/>
                </a:solidFill>
              </a:rPr>
              <a:t>: 8 US </a:t>
            </a:r>
            <a:r>
              <a:rPr lang="es-ES" sz="1600" dirty="0" err="1" smtClean="0">
                <a:solidFill>
                  <a:srgbClr val="595959"/>
                </a:solidFill>
              </a:rPr>
              <a:t>sites</a:t>
            </a:r>
            <a:r>
              <a:rPr lang="es-ES" sz="1600" dirty="0">
                <a:solidFill>
                  <a:srgbClr val="595959"/>
                </a:solidFill>
              </a:rPr>
              <a:t> </a:t>
            </a:r>
            <a:r>
              <a:rPr lang="es-ES" sz="1600" dirty="0" smtClean="0">
                <a:solidFill>
                  <a:srgbClr val="595959"/>
                </a:solidFill>
              </a:rPr>
              <a:t>(2012-2013</a:t>
            </a:r>
            <a:r>
              <a:rPr lang="es-ES" sz="1600" dirty="0">
                <a:solidFill>
                  <a:srgbClr val="595959"/>
                </a:solidFill>
              </a:rPr>
              <a:t>)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err="1">
                <a:solidFill>
                  <a:srgbClr val="595959"/>
                </a:solidFill>
              </a:rPr>
              <a:t>Gabbay-Benziv</a:t>
            </a:r>
            <a:r>
              <a:rPr lang="es-ES" sz="1600" dirty="0">
                <a:solidFill>
                  <a:srgbClr val="595959"/>
                </a:solidFill>
              </a:rPr>
              <a:t>: Baltimore, Maryland (US</a:t>
            </a:r>
            <a:r>
              <a:rPr lang="es-ES" sz="1600" dirty="0" smtClean="0">
                <a:solidFill>
                  <a:srgbClr val="595959"/>
                </a:solidFill>
              </a:rPr>
              <a:t>) (</a:t>
            </a:r>
            <a:r>
              <a:rPr lang="es-ES" sz="1600" dirty="0">
                <a:solidFill>
                  <a:srgbClr val="595959"/>
                </a:solidFill>
              </a:rPr>
              <a:t>2006-2016)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>
                <a:solidFill>
                  <a:srgbClr val="595959"/>
                </a:solidFill>
              </a:rPr>
              <a:t>Araujo</a:t>
            </a:r>
            <a:r>
              <a:rPr lang="es-ES" sz="1600" dirty="0">
                <a:solidFill>
                  <a:srgbClr val="595959"/>
                </a:solidFill>
              </a:rPr>
              <a:t>: </a:t>
            </a:r>
            <a:r>
              <a:rPr lang="es-ES" sz="1600" dirty="0" err="1">
                <a:solidFill>
                  <a:srgbClr val="595959"/>
                </a:solidFill>
              </a:rPr>
              <a:t>São</a:t>
            </a:r>
            <a:r>
              <a:rPr lang="es-ES" sz="1600" dirty="0">
                <a:solidFill>
                  <a:srgbClr val="595959"/>
                </a:solidFill>
              </a:rPr>
              <a:t> Paulo, </a:t>
            </a:r>
            <a:r>
              <a:rPr lang="es-ES" sz="1600" dirty="0" err="1">
                <a:solidFill>
                  <a:srgbClr val="595959"/>
                </a:solidFill>
              </a:rPr>
              <a:t>Brazil</a:t>
            </a:r>
            <a:endParaRPr lang="es-ES" sz="1600" dirty="0">
              <a:solidFill>
                <a:srgbClr val="595959"/>
              </a:solidFill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err="1">
                <a:solidFill>
                  <a:srgbClr val="595959"/>
                </a:solidFill>
              </a:rPr>
              <a:t>Ananth</a:t>
            </a:r>
            <a:r>
              <a:rPr lang="es-ES" sz="1600" dirty="0">
                <a:solidFill>
                  <a:srgbClr val="595959"/>
                </a:solidFill>
              </a:rPr>
              <a:t>: Brighton, </a:t>
            </a:r>
            <a:r>
              <a:rPr lang="es-ES" sz="1600" dirty="0" smtClean="0">
                <a:solidFill>
                  <a:srgbClr val="595959"/>
                </a:solidFill>
              </a:rPr>
              <a:t>UK (1990-1996)</a:t>
            </a:r>
          </a:p>
          <a:p>
            <a:pPr>
              <a:spcBef>
                <a:spcPct val="20000"/>
              </a:spcBef>
            </a:pPr>
            <a:endParaRPr lang="es-ES" sz="1600" dirty="0">
              <a:solidFill>
                <a:srgbClr val="595959"/>
              </a:solidFill>
            </a:endParaRPr>
          </a:p>
          <a:p>
            <a:pPr>
              <a:spcBef>
                <a:spcPct val="20000"/>
              </a:spcBef>
            </a:pPr>
            <a:r>
              <a:rPr lang="es-ES" sz="1600" u="sng" dirty="0">
                <a:solidFill>
                  <a:srgbClr val="595959"/>
                </a:solidFill>
              </a:rPr>
              <a:t>Modelos </a:t>
            </a:r>
            <a:r>
              <a:rPr lang="es-ES" sz="1600" u="sng" dirty="0" err="1">
                <a:solidFill>
                  <a:srgbClr val="595959"/>
                </a:solidFill>
              </a:rPr>
              <a:t>singleton</a:t>
            </a:r>
            <a:endParaRPr lang="es-ES" sz="1600" u="sng" dirty="0">
              <a:solidFill>
                <a:srgbClr val="595959"/>
              </a:solidFill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smtClean="0">
                <a:solidFill>
                  <a:srgbClr val="595959"/>
                </a:solidFill>
              </a:rPr>
              <a:t>MSUH</a:t>
            </a:r>
            <a:r>
              <a:rPr lang="es-ES" sz="1600" dirty="0" smtClean="0">
                <a:solidFill>
                  <a:srgbClr val="595959"/>
                </a:solidFill>
              </a:rPr>
              <a:t> (</a:t>
            </a:r>
            <a:r>
              <a:rPr lang="es-ES" sz="1600" dirty="0">
                <a:solidFill>
                  <a:srgbClr val="595959"/>
                </a:solidFill>
              </a:rPr>
              <a:t>Miguel Servet Hospital</a:t>
            </a:r>
            <a:r>
              <a:rPr lang="es-ES" sz="1600" dirty="0" smtClean="0">
                <a:solidFill>
                  <a:srgbClr val="595959"/>
                </a:solidFill>
              </a:rPr>
              <a:t>)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err="1" smtClean="0">
                <a:solidFill>
                  <a:srgbClr val="595959"/>
                </a:solidFill>
              </a:rPr>
              <a:t>Intergrowth</a:t>
            </a:r>
            <a:r>
              <a:rPr lang="es-ES" sz="1600" i="1" dirty="0" smtClean="0">
                <a:solidFill>
                  <a:srgbClr val="595959"/>
                </a:solidFill>
              </a:rPr>
              <a:t> 21st</a:t>
            </a:r>
            <a:endParaRPr lang="es-ES" sz="1600" i="1" dirty="0">
              <a:solidFill>
                <a:srgbClr val="595959"/>
              </a:solidFill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smtClean="0">
                <a:solidFill>
                  <a:srgbClr val="595959"/>
                </a:solidFill>
              </a:rPr>
              <a:t>WHO</a:t>
            </a:r>
            <a:endParaRPr lang="es-ES" sz="1600" i="1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 smtClean="0"/>
          </a:p>
        </p:txBody>
      </p:sp>
      <p:sp>
        <p:nvSpPr>
          <p:cNvPr id="13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0DFD0B9-0DB4-4EDE-81D4-92DBD3E01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01DFFF8-B3FB-470D-9379-A5407AB8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Uso práctico: Librería </a:t>
            </a:r>
            <a:r>
              <a:rPr lang="es-ES" dirty="0"/>
              <a:t>PTwins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617534"/>
            <a:ext cx="8905875" cy="131445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45132" y="3177915"/>
            <a:ext cx="8441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 smtClean="0">
                <a:solidFill>
                  <a:srgbClr val="595959"/>
                </a:solidFill>
              </a:rPr>
              <a:t>Argumentos</a:t>
            </a:r>
            <a:r>
              <a:rPr lang="es-ES" dirty="0" smtClean="0">
                <a:solidFill>
                  <a:srgbClr val="595959"/>
                </a:solidFill>
              </a:rPr>
              <a:t> (un solo valor o vector)</a:t>
            </a:r>
            <a:r>
              <a:rPr lang="es-ES" dirty="0" smtClean="0"/>
              <a:t>: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595959"/>
                </a:solidFill>
              </a:rPr>
              <a:t>Peso </a:t>
            </a:r>
            <a:endParaRPr lang="es-ES" dirty="0" smtClean="0">
              <a:solidFill>
                <a:srgbClr val="595959"/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595959"/>
                </a:solidFill>
              </a:rPr>
              <a:t>Semana </a:t>
            </a:r>
            <a:r>
              <a:rPr lang="es-ES" dirty="0">
                <a:solidFill>
                  <a:srgbClr val="595959"/>
                </a:solidFill>
              </a:rPr>
              <a:t>gestacional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595959"/>
                </a:solidFill>
              </a:rPr>
              <a:t>Día de la semana </a:t>
            </a:r>
            <a:r>
              <a:rPr lang="es-ES" dirty="0" smtClean="0">
                <a:solidFill>
                  <a:srgbClr val="595959"/>
                </a:solidFill>
              </a:rPr>
              <a:t>gestacional: [1,7]. Defecto: 3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595959"/>
                </a:solidFill>
              </a:rPr>
              <a:t>Dichorionic: TRUE/FALSE. Defecto: TRUE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595959"/>
              </a:solidFill>
            </a:endParaRPr>
          </a:p>
          <a:p>
            <a:r>
              <a:rPr lang="es-ES" u="sng" dirty="0" smtClean="0">
                <a:solidFill>
                  <a:srgbClr val="595959"/>
                </a:solidFill>
              </a:rPr>
              <a:t>Salida</a:t>
            </a:r>
            <a:r>
              <a:rPr lang="es-ES" dirty="0" smtClean="0">
                <a:solidFill>
                  <a:srgbClr val="595959"/>
                </a:solidFill>
              </a:rPr>
              <a:t> (un solo valor o vector):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595959"/>
                </a:solidFill>
              </a:rPr>
              <a:t>Lista de los inputs (peso, edad gestacional, boolean dichorionic</a:t>
            </a:r>
            <a:r>
              <a:rPr lang="es-ES" dirty="0">
                <a:solidFill>
                  <a:srgbClr val="595959"/>
                </a:solidFill>
              </a:rPr>
              <a:t>)</a:t>
            </a:r>
            <a:r>
              <a:rPr lang="es-ES" dirty="0" smtClean="0">
                <a:solidFill>
                  <a:srgbClr val="595959"/>
                </a:solidFill>
              </a:rPr>
              <a:t> + Percentil estimado</a:t>
            </a:r>
            <a:endParaRPr lang="es-ES" dirty="0">
              <a:solidFill>
                <a:srgbClr val="595959"/>
              </a:solidFill>
            </a:endParaRPr>
          </a:p>
          <a:p>
            <a:endParaRPr lang="es-ES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66" y="556059"/>
            <a:ext cx="1863103" cy="653807"/>
          </a:xfrm>
          <a:prstGeom prst="rect">
            <a:avLst/>
          </a:prstGeom>
        </p:spPr>
      </p:pic>
      <p:sp>
        <p:nvSpPr>
          <p:cNvPr id="12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943" y="517910"/>
            <a:ext cx="914909" cy="7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0DFD0B9-0DB4-4EDE-81D4-92DBD3E01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01DFFF8-B3FB-470D-9379-A5407AB8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Uso práctico: Librería PTwins</a:t>
            </a:r>
            <a:br>
              <a:rPr lang="es-ES" dirty="0" smtClean="0"/>
            </a:br>
            <a:r>
              <a:rPr lang="es-ES" dirty="0" smtClean="0"/>
              <a:t>Ejemplos</a:t>
            </a: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566" y="556059"/>
            <a:ext cx="1863103" cy="65380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2" y="1638300"/>
            <a:ext cx="7743825" cy="1790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28" y="3558133"/>
            <a:ext cx="7786049" cy="2566405"/>
          </a:xfrm>
          <a:prstGeom prst="rect">
            <a:avLst/>
          </a:prstGeom>
        </p:spPr>
      </p:pic>
      <p:sp>
        <p:nvSpPr>
          <p:cNvPr id="12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943" y="517910"/>
            <a:ext cx="914909" cy="7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4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0DFD0B9-0DB4-4EDE-81D4-92DBD3E01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01DFFF8-B3FB-470D-9379-A5407AB8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Uso práctico: Interfaz web</a:t>
            </a:r>
            <a:endParaRPr lang="es-ES" dirty="0"/>
          </a:p>
        </p:txBody>
      </p:sp>
      <p:sp>
        <p:nvSpPr>
          <p:cNvPr id="12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386" y="487930"/>
            <a:ext cx="1279522" cy="822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0718"/>
            <a:ext cx="9144000" cy="416324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45132" y="1514007"/>
            <a:ext cx="791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5"/>
              </a:rPr>
              <a:t>https://ptwins.shinyapps.io/PTwins/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699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4388DA2-9897-4F04-A8A5-ADABE167C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132" y="1600200"/>
            <a:ext cx="8644312" cy="5042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ym typeface="Wingdings" panose="05000000000000000000" pitchFamily="2" charset="2"/>
              </a:rPr>
              <a:t>Aplicación de modelos lineales mixtos que permitieron modelar la relación la edad gestacional y el peso estimado de observaciones correlacionadas, considerando el feto y la madre como efectos aleatorios.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ym typeface="Wingdings" panose="05000000000000000000" pitchFamily="2" charset="2"/>
              </a:rPr>
              <a:t>Buena calibración del modelo </a:t>
            </a:r>
          </a:p>
          <a:p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smtClean="0">
                <a:sym typeface="Wingdings" panose="05000000000000000000" pitchFamily="2" charset="2"/>
              </a:rPr>
              <a:t>   (Monocoriales: SGA: 10.2, LGA:8.5 / Bicoriales: SGA: 9.8, LGA: 8.5)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Necesaria la estimación de idoneidad de los modelos para su uso clínico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Puesta en producción de los resultados del modelo para su uso práctico: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595959"/>
                </a:solidFill>
              </a:rPr>
              <a:t>Se ha creado una librería en R (</a:t>
            </a:r>
            <a:r>
              <a:rPr lang="es-ES" sz="1800" dirty="0" smtClean="0">
                <a:solidFill>
                  <a:srgbClr val="595959"/>
                </a:solidFill>
              </a:rPr>
              <a:t>PTwins</a:t>
            </a:r>
            <a:r>
              <a:rPr lang="es-ES" sz="1800" dirty="0">
                <a:solidFill>
                  <a:srgbClr val="595959"/>
                </a:solidFill>
              </a:rPr>
              <a:t>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595959"/>
                </a:solidFill>
              </a:rPr>
              <a:t>Una interfaz web interactiva con el paquete </a:t>
            </a:r>
            <a:r>
              <a:rPr lang="es-ES" sz="1800" dirty="0" err="1" smtClean="0">
                <a:solidFill>
                  <a:srgbClr val="595959"/>
                </a:solidFill>
              </a:rPr>
              <a:t>shiny</a:t>
            </a:r>
            <a:endParaRPr lang="es-ES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 R ha permitido llevar a cabo todo el estudio estadístico, así como su puesta en producción para el uso práctico con una gran implicación clínica</a:t>
            </a:r>
            <a:endParaRPr lang="es-ES" dirty="0">
              <a:sym typeface="Wingdings" panose="05000000000000000000" pitchFamily="2" charset="2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1B61AF-DAB4-4868-8D7C-7FFC21FD4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13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58FAF65-AA43-4C1F-87B9-BDC1B998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7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39" y="5179850"/>
            <a:ext cx="1390317" cy="10773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966" y="5291039"/>
            <a:ext cx="2624921" cy="9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4388DA2-9897-4F04-A8A5-ADABE167C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4572" y="1600200"/>
            <a:ext cx="8644312" cy="5042338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solidFill>
                  <a:srgbClr val="595959"/>
                </a:solidFill>
              </a:rPr>
              <a:t>Aplicación </a:t>
            </a:r>
            <a:r>
              <a:rPr lang="es-ES" sz="1800" dirty="0">
                <a:solidFill>
                  <a:srgbClr val="595959"/>
                </a:solidFill>
              </a:rPr>
              <a:t>de modelos lineales mixtos </a:t>
            </a:r>
            <a:r>
              <a:rPr lang="es-ES" sz="1800" dirty="0" smtClean="0">
                <a:solidFill>
                  <a:srgbClr val="595959"/>
                </a:solidFill>
              </a:rPr>
              <a:t>para el modelo de embarazos únicos</a:t>
            </a:r>
            <a:endParaRPr lang="es-ES" sz="1800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solidFill>
                  <a:srgbClr val="595959"/>
                </a:solidFill>
              </a:rPr>
              <a:t>Ampliar la funcionalidad de la librería </a:t>
            </a:r>
            <a:r>
              <a:rPr lang="es-ES" sz="1800" dirty="0" err="1" smtClean="0">
                <a:solidFill>
                  <a:srgbClr val="595959"/>
                </a:solidFill>
              </a:rPr>
              <a:t>PTwins</a:t>
            </a:r>
            <a:r>
              <a:rPr lang="es-ES" sz="1800" dirty="0" smtClean="0">
                <a:solidFill>
                  <a:srgbClr val="595959"/>
                </a:solidFill>
              </a:rPr>
              <a:t> </a:t>
            </a:r>
            <a:r>
              <a:rPr lang="es-ES" sz="1800" dirty="0">
                <a:solidFill>
                  <a:srgbClr val="595959"/>
                </a:solidFill>
                <a:sym typeface="Wingdings" panose="05000000000000000000" pitchFamily="2" charset="2"/>
              </a:rPr>
              <a:t> calibración (SGA, LGA)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solidFill>
                  <a:srgbClr val="595959"/>
                </a:solidFill>
                <a:sym typeface="Wingdings" panose="05000000000000000000" pitchFamily="2" charset="2"/>
              </a:rPr>
              <a:t>Interfaz web: mejorar </a:t>
            </a:r>
            <a:r>
              <a:rPr lang="es-ES" sz="1800" dirty="0">
                <a:solidFill>
                  <a:srgbClr val="595959"/>
                </a:solidFill>
                <a:sym typeface="Wingdings" panose="05000000000000000000" pitchFamily="2" charset="2"/>
              </a:rPr>
              <a:t>las funcionalidades según criterios del </a:t>
            </a:r>
            <a:r>
              <a:rPr lang="es-ES" sz="1800" dirty="0" smtClean="0">
                <a:solidFill>
                  <a:srgbClr val="595959"/>
                </a:solidFill>
                <a:sym typeface="Wingdings" panose="05000000000000000000" pitchFamily="2" charset="2"/>
              </a:rPr>
              <a:t>usuario (médico)</a:t>
            </a:r>
            <a:endParaRPr lang="es-ES" sz="1800" dirty="0">
              <a:solidFill>
                <a:srgbClr val="595959"/>
              </a:solidFill>
              <a:sym typeface="Wingdings" panose="05000000000000000000" pitchFamily="2" charset="2"/>
            </a:endParaRPr>
          </a:p>
          <a:p>
            <a:pPr lvl="1"/>
            <a:endParaRPr lang="es-ES" sz="1800" dirty="0"/>
          </a:p>
          <a:p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1B61AF-DAB4-4868-8D7C-7FFC21FD4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58FAF65-AA43-4C1F-87B9-BDC1B998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Trabajo futuro</a:t>
            </a:r>
            <a:endParaRPr lang="es-ES" dirty="0"/>
          </a:p>
        </p:txBody>
      </p:sp>
      <p:sp>
        <p:nvSpPr>
          <p:cNvPr id="7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60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43840" y="2301241"/>
            <a:ext cx="562356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Rocío Aznar Gimeno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(ITAINNOVA)  - </a:t>
            </a:r>
            <a:r>
              <a:rPr lang="es-ES" dirty="0" smtClean="0">
                <a:solidFill>
                  <a:schemeClr val="bg1">
                    <a:lumMod val="95000"/>
                  </a:schemeClr>
                </a:solidFill>
                <a:hlinkClick r:id="rId2"/>
              </a:rPr>
              <a:t>raznar@itainnova.es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s-ES" sz="2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Luis Mariano Esteban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(Escuela Politécnica La Almunia. </a:t>
            </a:r>
            <a:br>
              <a:rPr lang="es-E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Universidad de Zaragoza) -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hlinkClick r:id="rId3"/>
              </a:rPr>
              <a:t>lmeste@unizar.es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s-ES" sz="2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Ricardo </a:t>
            </a: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</a:rPr>
              <a:t>Saviron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(Departamento de </a:t>
            </a:r>
            <a:r>
              <a:rPr lang="es-ES" dirty="0" err="1">
                <a:solidFill>
                  <a:schemeClr val="bg1">
                    <a:lumMod val="95000"/>
                  </a:schemeClr>
                </a:solidFill>
              </a:rPr>
              <a:t>Obstreticia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 y Ginecología. </a:t>
            </a:r>
            <a:br>
              <a:rPr lang="es-E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Hospital General de Villalba) -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hlinkClick r:id="rId4"/>
              </a:rPr>
              <a:t>rsaviron@gmail.com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s-ES" sz="2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Gerardo Sanz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(Departamento de Métodos Estocásticos. </a:t>
            </a:r>
            <a:br>
              <a:rPr lang="es-E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Universidad de Zaragoza) -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hlinkClick r:id="rId5"/>
              </a:rPr>
              <a:t>gerardo.sanz@unizar.es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57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45132" y="1502875"/>
            <a:ext cx="8898868" cy="4426985"/>
          </a:xfrm>
        </p:spPr>
        <p:txBody>
          <a:bodyPr/>
          <a:lstStyle/>
          <a:p>
            <a:pPr algn="just"/>
            <a:r>
              <a:rPr lang="es-ES" dirty="0"/>
              <a:t>Estudio retrospectivo de datos de embarazos gemelares en Aragón para el </a:t>
            </a:r>
            <a:r>
              <a:rPr lang="es-ES" dirty="0" smtClean="0"/>
              <a:t>desarrollo </a:t>
            </a:r>
            <a:r>
              <a:rPr lang="es-ES" dirty="0"/>
              <a:t>de modelos que predicen el percentil del peso fetal en embarazos gemelares a lo largo de la edad gestacional según tipo de placenta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Causas del estudio clínico: </a:t>
            </a:r>
            <a:endParaRPr lang="es-E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/>
              <a:t>Aumento de la tasa de embarazos </a:t>
            </a:r>
            <a:r>
              <a:rPr lang="es-ES" sz="1800" dirty="0" smtClean="0"/>
              <a:t>múltiples.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 smtClean="0"/>
              <a:t>El </a:t>
            </a:r>
            <a:r>
              <a:rPr lang="es-ES" sz="1800" dirty="0"/>
              <a:t>comportamiento de </a:t>
            </a:r>
            <a:r>
              <a:rPr lang="es-ES" sz="1800" dirty="0" smtClean="0"/>
              <a:t>los embarazos gemelares difiere </a:t>
            </a:r>
            <a:r>
              <a:rPr lang="es-ES" sz="1800" dirty="0"/>
              <a:t>al de los embarazos </a:t>
            </a:r>
            <a:r>
              <a:rPr lang="es-ES" sz="1800" dirty="0" smtClean="0"/>
              <a:t>únicos.</a:t>
            </a:r>
            <a:endParaRPr lang="es-ES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 smtClean="0"/>
              <a:t>Carencia de tablas de referencia de percentiles de peso en </a:t>
            </a:r>
            <a:r>
              <a:rPr lang="es-ES" sz="1800" dirty="0"/>
              <a:t>embarazos </a:t>
            </a:r>
            <a:r>
              <a:rPr lang="es-ES" sz="1800" dirty="0" smtClean="0"/>
              <a:t>gemelares.</a:t>
            </a:r>
            <a:endParaRPr lang="es-ES" sz="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Impacto clínico: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dirty="0" smtClean="0"/>
              <a:t>Tablas </a:t>
            </a:r>
            <a:r>
              <a:rPr lang="es-ES" sz="1800" dirty="0"/>
              <a:t>de referencia de percentiles de peso que permitirán tener un control más personalizado del peso fetal para este tipo de embarazos. </a:t>
            </a:r>
          </a:p>
          <a:p>
            <a:pPr lvl="1"/>
            <a:endParaRPr lang="es-ES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45132" y="556351"/>
            <a:ext cx="8441668" cy="793055"/>
          </a:xfrm>
          <a:prstGeom prst="rect">
            <a:avLst/>
          </a:prstGeom>
        </p:spPr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1</a:t>
            </a:fld>
            <a:endParaRPr lang="es-ES" dirty="0"/>
          </a:p>
        </p:txBody>
      </p:sp>
      <p:sp>
        <p:nvSpPr>
          <p:cNvPr id="7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45132" y="1472895"/>
            <a:ext cx="8898868" cy="4426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Preparación de datos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Aplicación de modelos </a:t>
            </a:r>
            <a:r>
              <a:rPr lang="es-ES" dirty="0"/>
              <a:t>lineales mixtos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es-ES" sz="1800" dirty="0">
                <a:sym typeface="Wingdings" panose="05000000000000000000" pitchFamily="2" charset="2"/>
              </a:rPr>
              <a:t>Librería lme4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8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8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>
                <a:sym typeface="Wingdings" panose="05000000000000000000" pitchFamily="2" charset="2"/>
              </a:rPr>
              <a:t>Estimación </a:t>
            </a:r>
            <a:r>
              <a:rPr lang="es-ES" dirty="0" smtClean="0">
                <a:sym typeface="Wingdings" panose="05000000000000000000" pitchFamily="2" charset="2"/>
              </a:rPr>
              <a:t>del ajuste del modelo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>
                <a:sym typeface="Wingdings" panose="05000000000000000000" pitchFamily="2" charset="2"/>
              </a:rPr>
              <a:t>Comparación con otros modelos internacionales</a:t>
            </a:r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>
                <a:sym typeface="Wingdings" panose="05000000000000000000" pitchFamily="2" charset="2"/>
              </a:rPr>
              <a:t>Creación </a:t>
            </a:r>
            <a:r>
              <a:rPr lang="es-ES" dirty="0">
                <a:sym typeface="Wingdings" panose="05000000000000000000" pitchFamily="2" charset="2"/>
              </a:rPr>
              <a:t>de la librería PTwins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>
                <a:sym typeface="Wingdings" panose="05000000000000000000" pitchFamily="2" charset="2"/>
              </a:rPr>
              <a:t>Interfaz web con shiny para el uso práctico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45132" y="556351"/>
            <a:ext cx="8441668" cy="793055"/>
          </a:xfrm>
          <a:prstGeom prst="rect">
            <a:avLst/>
          </a:prstGeom>
        </p:spPr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2</a:t>
            </a:fld>
            <a:endParaRPr lang="es-ES" dirty="0"/>
          </a:p>
        </p:txBody>
      </p:sp>
      <p:grpSp>
        <p:nvGrpSpPr>
          <p:cNvPr id="14" name="Grupo 13"/>
          <p:cNvGrpSpPr/>
          <p:nvPr/>
        </p:nvGrpSpPr>
        <p:grpSpPr>
          <a:xfrm>
            <a:off x="5665390" y="1595968"/>
            <a:ext cx="1339349" cy="2435385"/>
            <a:chOff x="2728112" y="1585662"/>
            <a:chExt cx="1892907" cy="4017467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8112" y="3046336"/>
              <a:ext cx="1887106" cy="1258070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3612" y="1585662"/>
              <a:ext cx="1887407" cy="1078519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9811" y="4586828"/>
              <a:ext cx="1523707" cy="1016301"/>
            </a:xfrm>
            <a:prstGeom prst="rect">
              <a:avLst/>
            </a:prstGeom>
          </p:spPr>
        </p:pic>
        <p:cxnSp>
          <p:nvCxnSpPr>
            <p:cNvPr id="18" name="Conector recto de flecha 17"/>
            <p:cNvCxnSpPr>
              <a:stCxn id="16" idx="2"/>
              <a:endCxn id="15" idx="0"/>
            </p:cNvCxnSpPr>
            <p:nvPr/>
          </p:nvCxnSpPr>
          <p:spPr>
            <a:xfrm flipH="1">
              <a:off x="3671665" y="2664181"/>
              <a:ext cx="5651" cy="3821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5" idx="2"/>
              <a:endCxn id="17" idx="0"/>
            </p:cNvCxnSpPr>
            <p:nvPr/>
          </p:nvCxnSpPr>
          <p:spPr>
            <a:xfrm>
              <a:off x="3671665" y="4304406"/>
              <a:ext cx="0" cy="2824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881" y="2462188"/>
            <a:ext cx="1223953" cy="94839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906" y="4410145"/>
            <a:ext cx="1354336" cy="71594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131" y="5272200"/>
            <a:ext cx="1279522" cy="82255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0479" y="5275987"/>
            <a:ext cx="1389948" cy="80569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067" y="4393539"/>
            <a:ext cx="2039281" cy="715632"/>
          </a:xfrm>
          <a:prstGeom prst="rect">
            <a:avLst/>
          </a:prstGeom>
        </p:spPr>
      </p:pic>
      <p:sp>
        <p:nvSpPr>
          <p:cNvPr id="20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6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245132" y="1600200"/>
            <a:ext cx="8644312" cy="46207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Tipo de placenta (corionicidad):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tint val="75000"/>
                  </a:schemeClr>
                </a:solidFill>
              </a:rPr>
              <a:t>Bicoriales </a:t>
            </a:r>
            <a:r>
              <a:rPr lang="es-ES" sz="1800" dirty="0" smtClean="0">
                <a:solidFill>
                  <a:srgbClr val="595959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tint val="75000"/>
                  </a:schemeClr>
                </a:solidFill>
              </a:rPr>
              <a:t>Monocoriales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Tipo de cavidad amniótica (bolsa):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tint val="75000"/>
                  </a:schemeClr>
                </a:solidFill>
              </a:rPr>
              <a:t>Biamnióticos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tint val="75000"/>
                  </a:schemeClr>
                </a:solidFill>
              </a:rPr>
              <a:t>Monoamnióticos</a:t>
            </a:r>
          </a:p>
          <a:p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Hospital </a:t>
            </a:r>
            <a:r>
              <a:rPr lang="es-ES" dirty="0"/>
              <a:t>Miguel Servet (Zaragoza) entre 2012 y </a:t>
            </a:r>
            <a:r>
              <a:rPr lang="es-ES" dirty="0" smtClean="0"/>
              <a:t>2017 </a:t>
            </a:r>
            <a:r>
              <a:rPr lang="es-ES" dirty="0"/>
              <a:t>con </a:t>
            </a:r>
            <a:r>
              <a:rPr lang="es-ES" dirty="0" smtClean="0"/>
              <a:t>ecografías </a:t>
            </a:r>
            <a:r>
              <a:rPr lang="es-ES" dirty="0"/>
              <a:t>entre las semanas 17 y 37 de edad gestacional</a:t>
            </a:r>
            <a:r>
              <a:rPr lang="es-E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Se excluyeron del estudio: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tint val="75000"/>
                  </a:schemeClr>
                </a:solidFill>
              </a:rPr>
              <a:t>Embarazos </a:t>
            </a:r>
            <a:r>
              <a:rPr lang="es-ES" sz="1800" dirty="0" smtClean="0">
                <a:solidFill>
                  <a:schemeClr val="tx1">
                    <a:tint val="75000"/>
                  </a:schemeClr>
                </a:solidFill>
              </a:rPr>
              <a:t>monocoriales-monoamnióticos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solidFill>
                  <a:schemeClr val="tx1">
                    <a:tint val="75000"/>
                  </a:schemeClr>
                </a:solidFill>
              </a:rPr>
              <a:t>Embarazos con menos de 10 ecografías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solidFill>
                  <a:schemeClr val="tx1">
                    <a:tint val="75000"/>
                  </a:schemeClr>
                </a:solidFill>
              </a:rPr>
              <a:t>Outliers, datos erróneos</a:t>
            </a:r>
            <a:endParaRPr lang="es-ES" sz="18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Población origen</a:t>
            </a:r>
          </a:p>
        </p:txBody>
      </p:sp>
      <p:sp>
        <p:nvSpPr>
          <p:cNvPr id="9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485" y="574075"/>
            <a:ext cx="3312982" cy="646914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4952305" y="1566811"/>
            <a:ext cx="3322541" cy="2300651"/>
            <a:chOff x="4952305" y="2016514"/>
            <a:chExt cx="3348641" cy="2596915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2305" y="2031508"/>
              <a:ext cx="1448495" cy="1269668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762" y="2016514"/>
              <a:ext cx="1470184" cy="1251340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7138" y="3413401"/>
              <a:ext cx="1417708" cy="1200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9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245132" y="1600200"/>
            <a:ext cx="8644312" cy="46207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Hospital Miguel Servet (Zaragoza) entre 2012 y 2017 con ecografías entre las semanas 17 y 37 de edad gestacional.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excluyeron del estudio: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tint val="75000"/>
                  </a:schemeClr>
                </a:solidFill>
              </a:rPr>
              <a:t>Embarazos monocoriales-monoamnióticos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tint val="75000"/>
                  </a:schemeClr>
                </a:solidFill>
              </a:rPr>
              <a:t>Embarazos con menos de 10 ecografías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tint val="75000"/>
                  </a:schemeClr>
                </a:solidFill>
              </a:rPr>
              <a:t>Outliers, datos erróneos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Población origen</a:t>
            </a:r>
          </a:p>
        </p:txBody>
      </p:sp>
      <p:sp>
        <p:nvSpPr>
          <p:cNvPr id="9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485" y="574075"/>
            <a:ext cx="3312982" cy="646914"/>
          </a:xfrm>
          <a:prstGeom prst="rect">
            <a:avLst/>
          </a:prstGeom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373510"/>
              </p:ext>
            </p:extLst>
          </p:nvPr>
        </p:nvGraphicFramePr>
        <p:xfrm>
          <a:off x="777238" y="3885368"/>
          <a:ext cx="761622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4057">
                  <a:extLst>
                    <a:ext uri="{9D8B030D-6E8A-4147-A177-3AD203B41FA5}">
                      <a16:colId xmlns:a16="http://schemas.microsoft.com/office/drawing/2014/main" val="2007294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s-E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 smtClean="0"/>
                        <a:t>Embarazos</a:t>
                      </a:r>
                      <a:endParaRPr lang="es-E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 smtClean="0"/>
                        <a:t>Ecografías (mediana (IQ))</a:t>
                      </a:r>
                      <a:endParaRPr lang="es-E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 smtClean="0"/>
                        <a:t>Número observaciones</a:t>
                      </a:r>
                      <a:endParaRPr lang="es-ES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s-ES" sz="18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Bicoriales</a:t>
                      </a:r>
                      <a:endParaRPr lang="es-ES" sz="1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 smtClean="0"/>
                        <a:t>435</a:t>
                      </a:r>
                      <a:endParaRPr lang="es-ES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 smtClean="0"/>
                        <a:t>12 (10-12)</a:t>
                      </a:r>
                      <a:endParaRPr lang="es-ES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 smtClean="0"/>
                        <a:t>4783</a:t>
                      </a:r>
                      <a:endParaRPr lang="es-ES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s-ES" sz="18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Monocoriales</a:t>
                      </a:r>
                      <a:endParaRPr lang="es-ES" sz="1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 smtClean="0"/>
                        <a:t>83</a:t>
                      </a:r>
                      <a:endParaRPr lang="es-ES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 smtClean="0"/>
                        <a:t>18 (14-22)</a:t>
                      </a:r>
                      <a:endParaRPr lang="es-ES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 smtClean="0"/>
                        <a:t>1455</a:t>
                      </a:r>
                      <a:endParaRPr lang="es-ES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4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45132" y="1600200"/>
            <a:ext cx="8807428" cy="46939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Mediciones de los pesos fetales: medidas repetidas para cada uno y ambos fetos de la misma madre </a:t>
            </a:r>
            <a:r>
              <a:rPr lang="es-ES" dirty="0">
                <a:sym typeface="Wingdings" panose="05000000000000000000" pitchFamily="2" charset="2"/>
              </a:rPr>
              <a:t> datos correlacionados, no independencia</a:t>
            </a:r>
          </a:p>
          <a:p>
            <a:pPr lvl="1"/>
            <a:r>
              <a:rPr lang="es-ES" sz="1800" dirty="0" smtClean="0">
                <a:sym typeface="Wingdings" panose="05000000000000000000" pitchFamily="2" charset="2"/>
              </a:rPr>
              <a:t>     Modelos </a:t>
            </a:r>
            <a:r>
              <a:rPr lang="es-ES" sz="1800" dirty="0">
                <a:sym typeface="Wingdings" panose="05000000000000000000" pitchFamily="2" charset="2"/>
              </a:rPr>
              <a:t>lineales mixtos  librería </a:t>
            </a:r>
            <a:r>
              <a:rPr lang="es-ES" sz="1800" dirty="0" smtClean="0">
                <a:sym typeface="Wingdings" panose="05000000000000000000" pitchFamily="2" charset="2"/>
              </a:rPr>
              <a:t>lme4 (función lmer)</a:t>
            </a:r>
            <a:endParaRPr lang="es-ES" sz="1800" dirty="0">
              <a:sym typeface="Wingdings" panose="05000000000000000000" pitchFamily="2" charset="2"/>
            </a:endParaRPr>
          </a:p>
          <a:p>
            <a:endParaRPr lang="es-ES" sz="800" dirty="0" smtClean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595959"/>
                </a:solidFill>
              </a:rPr>
              <a:t>Efectos aleatorios (</a:t>
            </a:r>
            <a:r>
              <a:rPr lang="es-ES" sz="1800" dirty="0" smtClean="0">
                <a:solidFill>
                  <a:srgbClr val="595959"/>
                </a:solidFill>
                <a:sym typeface="Wingdings" panose="05000000000000000000" pitchFamily="2" charset="2"/>
              </a:rPr>
              <a:t>varianza)</a:t>
            </a:r>
            <a:endParaRPr lang="es-ES" sz="1800" dirty="0">
              <a:solidFill>
                <a:srgbClr val="595959"/>
              </a:solidFill>
              <a:sym typeface="Wingdings" panose="05000000000000000000" pitchFamily="2" charset="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solidFill>
                  <a:schemeClr val="tx1">
                    <a:tint val="75000"/>
                  </a:schemeClr>
                </a:solidFill>
                <a:sym typeface="Wingdings" panose="05000000000000000000" pitchFamily="2" charset="2"/>
              </a:rPr>
              <a:t>Feto y madre</a:t>
            </a:r>
            <a:endParaRPr lang="es-ES" sz="1800" dirty="0">
              <a:solidFill>
                <a:schemeClr val="tx1">
                  <a:tint val="75000"/>
                </a:schemeClr>
              </a:solidFill>
              <a:sym typeface="Wingdings" panose="05000000000000000000" pitchFamily="2" charset="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solidFill>
                  <a:schemeClr val="tx1">
                    <a:tint val="75000"/>
                  </a:schemeClr>
                </a:solidFill>
                <a:sym typeface="Wingdings" panose="05000000000000000000" pitchFamily="2" charset="2"/>
              </a:rPr>
              <a:t>Intercepto aleatorio y pendiente aleatoria</a:t>
            </a:r>
            <a:endParaRPr lang="es-ES" sz="1800" dirty="0">
              <a:solidFill>
                <a:schemeClr val="tx1">
                  <a:tint val="75000"/>
                </a:schemeClr>
              </a:solidFill>
              <a:sym typeface="Wingdings" panose="05000000000000000000" pitchFamily="2" charset="2"/>
            </a:endParaRP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595959"/>
                </a:solidFill>
              </a:rPr>
              <a:t>Efectos </a:t>
            </a:r>
            <a:r>
              <a:rPr lang="es-ES" sz="1800" dirty="0" smtClean="0">
                <a:solidFill>
                  <a:srgbClr val="595959"/>
                </a:solidFill>
              </a:rPr>
              <a:t>fijos 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solidFill>
                  <a:schemeClr val="tx1">
                    <a:tint val="75000"/>
                  </a:schemeClr>
                </a:solidFill>
              </a:rPr>
              <a:t>Edad gestacional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tx1">
                    <a:tint val="75000"/>
                  </a:schemeClr>
                </a:solidFill>
              </a:rPr>
              <a:t>Relación </a:t>
            </a:r>
            <a:r>
              <a:rPr lang="es-ES" sz="1600" dirty="0">
                <a:solidFill>
                  <a:schemeClr val="tx1">
                    <a:tint val="75000"/>
                  </a:schemeClr>
                </a:solidFill>
              </a:rPr>
              <a:t>no lineal </a:t>
            </a:r>
            <a:r>
              <a:rPr lang="es-ES" sz="1600" dirty="0">
                <a:solidFill>
                  <a:schemeClr val="tx1">
                    <a:tint val="75000"/>
                  </a:schemeClr>
                </a:solidFill>
                <a:sym typeface="Wingdings" panose="05000000000000000000" pitchFamily="2" charset="2"/>
              </a:rPr>
              <a:t> splines cúbicos restrictivos librería rms (función rcs)</a:t>
            </a:r>
          </a:p>
          <a:p>
            <a:endParaRPr lang="es-ES" sz="800" dirty="0"/>
          </a:p>
          <a:p>
            <a:endParaRPr lang="es-ES" sz="800" dirty="0" smtClean="0"/>
          </a:p>
          <a:p>
            <a:pPr lvl="1"/>
            <a:endParaRPr lang="es-ES" sz="40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lineales </a:t>
            </a:r>
            <a:r>
              <a:rPr lang="es-ES" dirty="0" smtClean="0"/>
              <a:t>mixtos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554636" y="2263514"/>
            <a:ext cx="419725" cy="2213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6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2060038"/>
            <a:ext cx="6019800" cy="1838325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lineales </a:t>
            </a:r>
            <a:r>
              <a:rPr lang="es-ES" dirty="0" smtClean="0"/>
              <a:t>mixtos. Librería lme4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67" y="6250898"/>
            <a:ext cx="2559044" cy="557172"/>
          </a:xfrm>
          <a:prstGeom prst="rect">
            <a:avLst/>
          </a:prstGeom>
        </p:spPr>
      </p:pic>
      <p:sp>
        <p:nvSpPr>
          <p:cNvPr id="10" name="Marcador de contenido 1"/>
          <p:cNvSpPr txBox="1">
            <a:spLocks/>
          </p:cNvSpPr>
          <p:nvPr/>
        </p:nvSpPr>
        <p:spPr>
          <a:xfrm>
            <a:off x="245132" y="3535680"/>
            <a:ext cx="8807428" cy="2715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(1|</a:t>
            </a:r>
            <a:r>
              <a:rPr lang="es-ES" i="1" dirty="0" smtClean="0"/>
              <a:t>Fetus</a:t>
            </a:r>
            <a:r>
              <a:rPr lang="es-ES" dirty="0" smtClean="0"/>
              <a:t>): Intercepto aleatorio para cada feto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(</a:t>
            </a:r>
            <a:r>
              <a:rPr lang="es-ES" i="1" dirty="0" smtClean="0"/>
              <a:t>GestationalAge|Pregnancy</a:t>
            </a:r>
            <a:r>
              <a:rPr lang="es-ES" dirty="0" smtClean="0"/>
              <a:t>): Intercepto aleatorio y pendiente aleatoria para cada madre </a:t>
            </a:r>
            <a:endParaRPr lang="es-E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17" y="517910"/>
            <a:ext cx="914909" cy="7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0A69E84-1867-4869-977C-24653EF56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517806-6CD0-4259-A3FB-186960FE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de crecimiento fetal</a:t>
            </a: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5065665" y="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34" y="1382842"/>
            <a:ext cx="7060367" cy="494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2" b="82"/>
          <a:stretch/>
        </p:blipFill>
        <p:spPr>
          <a:xfrm>
            <a:off x="373930" y="2357211"/>
            <a:ext cx="3973218" cy="3944098"/>
          </a:xfrm>
          <a:prstGeom prst="rect">
            <a:avLst/>
          </a:prstGeom>
        </p:spPr>
      </p:pic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3EEC668-EE6E-4513-8645-6BB573E86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SGA</a:t>
            </a:r>
            <a:r>
              <a:rPr lang="en-US" dirty="0"/>
              <a:t>: small for gestational age (&lt;10th percentile).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LGA: large for gestational age (&gt;90th percentile).</a:t>
            </a:r>
          </a:p>
          <a:p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0A69E84-1867-4869-977C-24653EF56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CB056-3F99-6443-869B-13C67599958F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6517806-6CD0-4259-A3FB-186960FE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Ajuste del modelo y comparaciones. SGA / LGA</a:t>
            </a:r>
            <a:br>
              <a:rPr lang="es-ES" dirty="0" smtClean="0"/>
            </a:br>
            <a:r>
              <a:rPr lang="es-ES" dirty="0" smtClean="0"/>
              <a:t>Modelos </a:t>
            </a:r>
            <a:r>
              <a:rPr lang="es-ES" dirty="0" err="1" smtClean="0"/>
              <a:t>bicoriales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1019328" y="5635293"/>
            <a:ext cx="269823" cy="445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661941" y="2458388"/>
            <a:ext cx="45869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s-ES" sz="1600" u="sng" dirty="0">
                <a:solidFill>
                  <a:srgbClr val="595959"/>
                </a:solidFill>
              </a:rPr>
              <a:t>Modelos gemelares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err="1">
                <a:solidFill>
                  <a:srgbClr val="595959"/>
                </a:solidFill>
              </a:rPr>
              <a:t>Shivkumar</a:t>
            </a:r>
            <a:r>
              <a:rPr lang="es-ES" sz="1600" dirty="0">
                <a:solidFill>
                  <a:srgbClr val="595959"/>
                </a:solidFill>
              </a:rPr>
              <a:t>: Montreal, </a:t>
            </a:r>
            <a:r>
              <a:rPr lang="es-ES" sz="1600" dirty="0" err="1">
                <a:solidFill>
                  <a:srgbClr val="595959"/>
                </a:solidFill>
              </a:rPr>
              <a:t>Canada</a:t>
            </a:r>
            <a:r>
              <a:rPr lang="es-ES" sz="1600" dirty="0">
                <a:solidFill>
                  <a:srgbClr val="595959"/>
                </a:solidFill>
              </a:rPr>
              <a:t> </a:t>
            </a:r>
            <a:r>
              <a:rPr lang="es-ES" sz="1600" dirty="0" smtClean="0">
                <a:solidFill>
                  <a:srgbClr val="595959"/>
                </a:solidFill>
              </a:rPr>
              <a:t>(</a:t>
            </a:r>
            <a:r>
              <a:rPr lang="es-ES" sz="1600" dirty="0">
                <a:solidFill>
                  <a:srgbClr val="595959"/>
                </a:solidFill>
              </a:rPr>
              <a:t>1996-2006)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err="1">
                <a:solidFill>
                  <a:srgbClr val="595959"/>
                </a:solidFill>
              </a:rPr>
              <a:t>Grantz</a:t>
            </a:r>
            <a:r>
              <a:rPr lang="es-ES" sz="1600" dirty="0">
                <a:solidFill>
                  <a:srgbClr val="595959"/>
                </a:solidFill>
              </a:rPr>
              <a:t>: 8 US </a:t>
            </a:r>
            <a:r>
              <a:rPr lang="es-ES" sz="1600" dirty="0" err="1" smtClean="0">
                <a:solidFill>
                  <a:srgbClr val="595959"/>
                </a:solidFill>
              </a:rPr>
              <a:t>sites</a:t>
            </a:r>
            <a:r>
              <a:rPr lang="es-ES" sz="1600" dirty="0">
                <a:solidFill>
                  <a:srgbClr val="595959"/>
                </a:solidFill>
              </a:rPr>
              <a:t> </a:t>
            </a:r>
            <a:r>
              <a:rPr lang="es-ES" sz="1600" dirty="0" smtClean="0">
                <a:solidFill>
                  <a:srgbClr val="595959"/>
                </a:solidFill>
              </a:rPr>
              <a:t>(2012-2013</a:t>
            </a:r>
            <a:r>
              <a:rPr lang="es-ES" sz="1600" dirty="0">
                <a:solidFill>
                  <a:srgbClr val="595959"/>
                </a:solidFill>
              </a:rPr>
              <a:t>)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err="1">
                <a:solidFill>
                  <a:srgbClr val="595959"/>
                </a:solidFill>
              </a:rPr>
              <a:t>Gabbay-Benziv</a:t>
            </a:r>
            <a:r>
              <a:rPr lang="es-ES" sz="1600" dirty="0">
                <a:solidFill>
                  <a:srgbClr val="595959"/>
                </a:solidFill>
              </a:rPr>
              <a:t>: Baltimore, Maryland (US</a:t>
            </a:r>
            <a:r>
              <a:rPr lang="es-ES" sz="1600" dirty="0" smtClean="0">
                <a:solidFill>
                  <a:srgbClr val="595959"/>
                </a:solidFill>
              </a:rPr>
              <a:t>) (</a:t>
            </a:r>
            <a:r>
              <a:rPr lang="es-ES" sz="1600" dirty="0">
                <a:solidFill>
                  <a:srgbClr val="595959"/>
                </a:solidFill>
              </a:rPr>
              <a:t>2006-2016)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>
                <a:solidFill>
                  <a:srgbClr val="595959"/>
                </a:solidFill>
              </a:rPr>
              <a:t>Araujo</a:t>
            </a:r>
            <a:r>
              <a:rPr lang="es-ES" sz="1600" dirty="0">
                <a:solidFill>
                  <a:srgbClr val="595959"/>
                </a:solidFill>
              </a:rPr>
              <a:t>: </a:t>
            </a:r>
            <a:r>
              <a:rPr lang="es-ES" sz="1600" dirty="0" err="1">
                <a:solidFill>
                  <a:srgbClr val="595959"/>
                </a:solidFill>
              </a:rPr>
              <a:t>São</a:t>
            </a:r>
            <a:r>
              <a:rPr lang="es-ES" sz="1600" dirty="0">
                <a:solidFill>
                  <a:srgbClr val="595959"/>
                </a:solidFill>
              </a:rPr>
              <a:t> Paulo, </a:t>
            </a:r>
            <a:r>
              <a:rPr lang="es-ES" sz="1600" dirty="0" err="1">
                <a:solidFill>
                  <a:srgbClr val="595959"/>
                </a:solidFill>
              </a:rPr>
              <a:t>Brazil</a:t>
            </a:r>
            <a:endParaRPr lang="es-ES" sz="1600" dirty="0">
              <a:solidFill>
                <a:srgbClr val="595959"/>
              </a:solidFill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err="1">
                <a:solidFill>
                  <a:srgbClr val="595959"/>
                </a:solidFill>
              </a:rPr>
              <a:t>Ananth</a:t>
            </a:r>
            <a:r>
              <a:rPr lang="es-ES" sz="1600" dirty="0">
                <a:solidFill>
                  <a:srgbClr val="595959"/>
                </a:solidFill>
              </a:rPr>
              <a:t>: Brighton, </a:t>
            </a:r>
            <a:r>
              <a:rPr lang="es-ES" sz="1600" dirty="0" smtClean="0">
                <a:solidFill>
                  <a:srgbClr val="595959"/>
                </a:solidFill>
              </a:rPr>
              <a:t>UK (1990-1996)</a:t>
            </a:r>
          </a:p>
          <a:p>
            <a:pPr>
              <a:spcBef>
                <a:spcPct val="20000"/>
              </a:spcBef>
            </a:pPr>
            <a:endParaRPr lang="es-ES" sz="1600" dirty="0">
              <a:solidFill>
                <a:srgbClr val="595959"/>
              </a:solidFill>
            </a:endParaRPr>
          </a:p>
          <a:p>
            <a:pPr>
              <a:spcBef>
                <a:spcPct val="20000"/>
              </a:spcBef>
            </a:pPr>
            <a:r>
              <a:rPr lang="es-ES" sz="1600" u="sng" dirty="0">
                <a:solidFill>
                  <a:srgbClr val="595959"/>
                </a:solidFill>
              </a:rPr>
              <a:t>Modelos </a:t>
            </a:r>
            <a:r>
              <a:rPr lang="es-ES" sz="1600" u="sng" dirty="0" err="1">
                <a:solidFill>
                  <a:srgbClr val="595959"/>
                </a:solidFill>
              </a:rPr>
              <a:t>singleton</a:t>
            </a:r>
            <a:endParaRPr lang="es-ES" sz="1600" u="sng" dirty="0">
              <a:solidFill>
                <a:srgbClr val="595959"/>
              </a:solidFill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smtClean="0">
                <a:solidFill>
                  <a:srgbClr val="595959"/>
                </a:solidFill>
              </a:rPr>
              <a:t>MSUH</a:t>
            </a:r>
            <a:r>
              <a:rPr lang="es-ES" sz="1600" dirty="0" smtClean="0">
                <a:solidFill>
                  <a:srgbClr val="595959"/>
                </a:solidFill>
              </a:rPr>
              <a:t> (</a:t>
            </a:r>
            <a:r>
              <a:rPr lang="es-ES" sz="1600" dirty="0">
                <a:solidFill>
                  <a:srgbClr val="595959"/>
                </a:solidFill>
              </a:rPr>
              <a:t>Miguel Servet Hospital</a:t>
            </a:r>
            <a:r>
              <a:rPr lang="es-ES" sz="1600" dirty="0" smtClean="0">
                <a:solidFill>
                  <a:srgbClr val="595959"/>
                </a:solidFill>
              </a:rPr>
              <a:t>)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err="1" smtClean="0">
                <a:solidFill>
                  <a:srgbClr val="595959"/>
                </a:solidFill>
              </a:rPr>
              <a:t>Intergrowth</a:t>
            </a:r>
            <a:r>
              <a:rPr lang="es-ES" sz="1600" i="1" dirty="0" smtClean="0">
                <a:solidFill>
                  <a:srgbClr val="595959"/>
                </a:solidFill>
              </a:rPr>
              <a:t> 21st</a:t>
            </a:r>
            <a:endParaRPr lang="es-ES" sz="1600" i="1" dirty="0">
              <a:solidFill>
                <a:srgbClr val="595959"/>
              </a:solidFill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1600" i="1" dirty="0" smtClean="0">
                <a:solidFill>
                  <a:srgbClr val="595959"/>
                </a:solidFill>
              </a:rPr>
              <a:t>WHO</a:t>
            </a:r>
            <a:endParaRPr lang="es-ES" sz="1600" i="1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 smtClean="0"/>
          </a:p>
        </p:txBody>
      </p:sp>
      <p:sp>
        <p:nvSpPr>
          <p:cNvPr id="13" name="Marcador de texto 2"/>
          <p:cNvSpPr txBox="1">
            <a:spLocks/>
          </p:cNvSpPr>
          <p:nvPr/>
        </p:nvSpPr>
        <p:spPr>
          <a:xfrm>
            <a:off x="5470395" y="-74950"/>
            <a:ext cx="3688592" cy="494680"/>
          </a:xfrm>
          <a:prstGeom prst="rect">
            <a:avLst/>
          </a:prstGeom>
        </p:spPr>
        <p:txBody>
          <a:bodyPr vert="horz"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 smtClean="0"/>
              <a:t>XI Jornadas de Usuarios de R</a:t>
            </a:r>
            <a:endParaRPr lang="es-ES" i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43" y="14992"/>
            <a:ext cx="2274227" cy="4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AINNOVA_Plantilla-PPT_FEDER">
  <a:themeElements>
    <a:clrScheme name="ITAINNOV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ITAINNOV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872</Words>
  <Application>Microsoft Office PowerPoint</Application>
  <PresentationFormat>Presentación en pantalla (4:3)</PresentationFormat>
  <Paragraphs>159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ITAINNOVA_Plantilla-PPT_FEDER</vt:lpstr>
      <vt:lpstr> Rocío Aznar Gimeno (ITAINNOVA)  - raznar@itainnova.es Luis Mariano Esteban (Escuela Politécnica La Almunia.  Universidad de Zaragoza) - lmeste@unizar.es Ricardo Saviron (Departamento de Obstreticia y Ginecología.  Hospital General de Villalba) - rsaviron@gmail.com Gerardo Sanz (Departamento de Métodos Estocásticos.  Universidad de Zaragoza) - gerardo.sanz@unizar.es      </vt:lpstr>
      <vt:lpstr>Introducción</vt:lpstr>
      <vt:lpstr>Introducción</vt:lpstr>
      <vt:lpstr>Población origen</vt:lpstr>
      <vt:lpstr>Población origen</vt:lpstr>
      <vt:lpstr>Modelos lineales mixtos</vt:lpstr>
      <vt:lpstr>Modelos lineales mixtos. Librería lme4</vt:lpstr>
      <vt:lpstr>Modelo de crecimiento fetal</vt:lpstr>
      <vt:lpstr>Ajuste del modelo y comparaciones. SGA / LGA Modelos bicoriales</vt:lpstr>
      <vt:lpstr>Ajuste del modelo y comparaciones. SGA / LGA Modelos monocoriales</vt:lpstr>
      <vt:lpstr>Uso práctico: Librería PTwins</vt:lpstr>
      <vt:lpstr>Uso práctico: Librería PTwins Ejemplos</vt:lpstr>
      <vt:lpstr>Uso práctico: Interfaz web</vt:lpstr>
      <vt:lpstr>Conclusiones</vt:lpstr>
      <vt:lpstr>Trabajo futuro</vt:lpstr>
      <vt:lpstr>Presentación de PowerPoint</vt:lpstr>
    </vt:vector>
  </TitlesOfParts>
  <Company>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Rocio Aznar Gimeno</dc:creator>
  <cp:lastModifiedBy>Rocío Aznar Gimeno</cp:lastModifiedBy>
  <cp:revision>181</cp:revision>
  <dcterms:created xsi:type="dcterms:W3CDTF">2019-10-07T07:26:37Z</dcterms:created>
  <dcterms:modified xsi:type="dcterms:W3CDTF">2019-11-15T10:41:59Z</dcterms:modified>
</cp:coreProperties>
</file>